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9" r:id="rId2"/>
    <p:sldId id="310" r:id="rId3"/>
    <p:sldId id="305" r:id="rId4"/>
    <p:sldId id="306" r:id="rId5"/>
    <p:sldId id="311" r:id="rId6"/>
    <p:sldId id="308" r:id="rId7"/>
    <p:sldId id="309" r:id="rId8"/>
    <p:sldId id="302"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2312" autoAdjust="0"/>
  </p:normalViewPr>
  <p:slideViewPr>
    <p:cSldViewPr snapToGrid="0">
      <p:cViewPr varScale="1">
        <p:scale>
          <a:sx n="149" d="100"/>
          <a:sy n="149" d="100"/>
        </p:scale>
        <p:origin x="632" y="84"/>
      </p:cViewPr>
      <p:guideLst/>
    </p:cSldViewPr>
  </p:slideViewPr>
  <p:notesTextViewPr>
    <p:cViewPr>
      <p:scale>
        <a:sx n="125" d="100"/>
        <a:sy n="125" d="100"/>
      </p:scale>
      <p:origin x="0" y="0"/>
    </p:cViewPr>
  </p:notesTextViewPr>
  <p:sorterViewPr>
    <p:cViewPr>
      <p:scale>
        <a:sx n="200" d="100"/>
        <a:sy n="200" d="100"/>
      </p:scale>
      <p:origin x="0" y="0"/>
    </p:cViewPr>
  </p:sorterViewPr>
  <p:notesViewPr>
    <p:cSldViewPr snapToGrid="0">
      <p:cViewPr varScale="1">
        <p:scale>
          <a:sx n="84" d="100"/>
          <a:sy n="84" d="100"/>
        </p:scale>
        <p:origin x="382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おじまゆきやです．複数のテレプレゼンスロボットを用いた２重身体感覚に関する研究について発表します．キーワードは複数ロボット，多重化身体です．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同時に２つの空間に存在すると感じた頻度について，左の図から，操作するロボットの映像のみを提示する</a:t>
            </a:r>
            <a:r>
              <a:rPr kumimoji="1" lang="en-US" altLang="ja-JP" dirty="0"/>
              <a:t>A</a:t>
            </a:r>
            <a:r>
              <a:rPr kumimoji="1" lang="ja-JP" altLang="en-US" dirty="0"/>
              <a:t>条件よりも，操作しないロボットの映像をオーバーレイした</a:t>
            </a:r>
            <a:r>
              <a:rPr kumimoji="1" lang="en-US" altLang="ja-JP" dirty="0"/>
              <a:t>B</a:t>
            </a:r>
            <a:r>
              <a:rPr kumimoji="1" lang="ja-JP" altLang="en-US" dirty="0"/>
              <a:t>条件が有意に高い結果となりました．</a:t>
            </a:r>
            <a:endParaRPr kumimoji="1" lang="en-US" altLang="ja-JP" dirty="0"/>
          </a:p>
          <a:p>
            <a:r>
              <a:rPr kumimoji="1" lang="ja-JP" altLang="en-US" dirty="0"/>
              <a:t>これは２つの空間が同時に継続的に視覚化されたため，同時存在感覚を高めたと考えられます．</a:t>
            </a:r>
            <a:endParaRPr kumimoji="1" lang="en-US" altLang="ja-JP" dirty="0"/>
          </a:p>
          <a:p>
            <a:r>
              <a:rPr kumimoji="1" lang="ja-JP" altLang="en-US" dirty="0"/>
              <a:t>空間と身体感覚の結果は，</a:t>
            </a:r>
            <a:r>
              <a:rPr kumimoji="1" lang="en-US" altLang="ja-JP" dirty="0"/>
              <a:t>A </a:t>
            </a:r>
            <a:r>
              <a:rPr kumimoji="1" lang="ja-JP" altLang="en-US" dirty="0"/>
              <a:t>および </a:t>
            </a:r>
            <a:r>
              <a:rPr kumimoji="1" lang="en-US" altLang="ja-JP" dirty="0"/>
              <a:t>C </a:t>
            </a:r>
            <a:r>
              <a:rPr kumimoji="1" lang="ja-JP" altLang="en-US" dirty="0"/>
              <a:t>条件では，２つの遠隔空間に分身して存在する感覚を持つ参加者が多くなりました．</a:t>
            </a:r>
          </a:p>
          <a:p>
            <a:r>
              <a:rPr kumimoji="1" lang="ja-JP" altLang="en-US" dirty="0"/>
              <a:t>これは，意識内で２つの空間の関係が設定されていないため，２つの空間が優位で身体位置が分身する感覚が強くなったと考えられます．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B</a:t>
            </a:r>
            <a:r>
              <a:rPr kumimoji="1" lang="ja-JP" altLang="en-US" dirty="0"/>
              <a:t>条件では身体位置が維持されて，２つの空間が引き寄せられて融合しているという回答が多くなり，設問</a:t>
            </a:r>
            <a:r>
              <a:rPr kumimoji="1" lang="en-US" altLang="ja-JP" dirty="0"/>
              <a:t>(a)</a:t>
            </a:r>
            <a:r>
              <a:rPr kumimoji="1" lang="ja-JP" altLang="en-US" dirty="0"/>
              <a:t>の同時性の結果と整合しています．</a:t>
            </a:r>
          </a:p>
          <a:p>
            <a:r>
              <a:rPr kumimoji="1" lang="ja-JP" altLang="en-US" dirty="0"/>
              <a:t>今後は， </a:t>
            </a:r>
            <a:r>
              <a:rPr kumimoji="1" lang="en-US" altLang="ja-JP" dirty="0"/>
              <a:t>2 </a:t>
            </a:r>
            <a:r>
              <a:rPr kumimoji="1" lang="ja-JP" altLang="en-US" dirty="0"/>
              <a:t>台のロボットの同時操作の可能性について検討します．</a:t>
            </a:r>
          </a:p>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8</a:t>
            </a:fld>
            <a:endParaRPr kumimoji="1" lang="ja-JP" altLang="en-US"/>
          </a:p>
        </p:txBody>
      </p:sp>
    </p:spTree>
    <p:extLst>
      <p:ext uri="{BB962C8B-B14F-4D97-AF65-F5344CB8AC3E}">
        <p14:creationId xmlns:p14="http://schemas.microsoft.com/office/powerpoint/2010/main" val="248219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203860" y="0"/>
            <a:ext cx="11784281" cy="1003011"/>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203860" y="1013366"/>
            <a:ext cx="11784281" cy="527659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3728049" y="6356350"/>
            <a:ext cx="4735902"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3.png"/><Relationship Id="rId3" Type="http://schemas.openxmlformats.org/officeDocument/2006/relationships/image" Target="../media/image7.svg"/><Relationship Id="rId21" Type="http://schemas.openxmlformats.org/officeDocument/2006/relationships/image" Target="../media/image26.svg"/><Relationship Id="rId7" Type="http://schemas.openxmlformats.org/officeDocument/2006/relationships/image" Target="../media/image21.png"/><Relationship Id="rId12" Type="http://schemas.openxmlformats.org/officeDocument/2006/relationships/image" Target="../media/image16.png"/><Relationship Id="rId17" Type="http://schemas.openxmlformats.org/officeDocument/2006/relationships/image" Target="../media/image190.png"/><Relationship Id="rId2" Type="http://schemas.openxmlformats.org/officeDocument/2006/relationships/image" Target="../media/image6.png"/><Relationship Id="rId16" Type="http://schemas.openxmlformats.org/officeDocument/2006/relationships/image" Target="../media/image180.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5.svg"/><Relationship Id="rId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13.svg"/><Relationship Id="rId14" Type="http://schemas.openxmlformats.org/officeDocument/2006/relationships/image" Target="../media/image2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jpg"/><Relationship Id="rId7" Type="http://schemas.microsoft.com/office/2007/relationships/hdphoto" Target="../media/hdphoto2.wdp"/><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wdp"/><Relationship Id="rId10" Type="http://schemas.openxmlformats.org/officeDocument/2006/relationships/image" Target="../media/image32.jpg"/><Relationship Id="rId4" Type="http://schemas.openxmlformats.org/officeDocument/2006/relationships/image" Target="../media/image29.png"/><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7"/>
            <a:ext cx="11748655" cy="2852737"/>
          </a:xfrm>
        </p:spPr>
        <p:txBody>
          <a:bodyPr anchor="ctr">
            <a:noAutofit/>
          </a:bodyPr>
          <a:lstStyle/>
          <a:p>
            <a:pPr algn="ctr"/>
            <a:r>
              <a:rPr kumimoji="1" lang="ja-JP" altLang="en-US" sz="4800"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572079" y="2613890"/>
            <a:ext cx="10108292"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a:t>
            </a:r>
            <a:br>
              <a:rPr lang="en-US" altLang="ja-JP" sz="2000" dirty="0">
                <a:solidFill>
                  <a:schemeClr val="tx1"/>
                </a:solidFill>
              </a:rPr>
            </a:br>
            <a:r>
              <a:rPr lang="ja-JP" altLang="en-US" sz="2000" dirty="0">
                <a:solidFill>
                  <a:schemeClr val="tx1"/>
                </a:solidFill>
              </a:rPr>
              <a:t>本研究では，</a:t>
            </a:r>
            <a:r>
              <a:rPr lang="en-US" altLang="ja-JP" sz="2000" dirty="0">
                <a:solidFill>
                  <a:schemeClr val="tx1"/>
                </a:solidFill>
              </a:rPr>
              <a:t>2</a:t>
            </a:r>
            <a:r>
              <a:rPr lang="ja-JP" altLang="en-US" sz="2000" dirty="0">
                <a:solidFill>
                  <a:schemeClr val="tx1"/>
                </a:solidFill>
              </a:rPr>
              <a:t>台のテレプレゼンスロボットを用いて，</a:t>
            </a:r>
            <a:r>
              <a:rPr lang="en-US" altLang="ja-JP" sz="2000" dirty="0">
                <a:solidFill>
                  <a:schemeClr val="tx1"/>
                </a:solidFill>
              </a:rPr>
              <a:t>2</a:t>
            </a:r>
            <a:r>
              <a:rPr lang="ja-JP" altLang="en-US" sz="2000" dirty="0">
                <a:solidFill>
                  <a:schemeClr val="tx1"/>
                </a:solidFill>
              </a:rPr>
              <a:t>箇所の空間を体験できる</a:t>
            </a:r>
            <a:br>
              <a:rPr lang="en-US" altLang="ja-JP" sz="2000" dirty="0">
                <a:solidFill>
                  <a:schemeClr val="tx1"/>
                </a:solidFill>
              </a:rPr>
            </a:br>
            <a:r>
              <a:rPr lang="ja-JP" altLang="en-US" sz="2000" dirty="0">
                <a:solidFill>
                  <a:schemeClr val="tx1"/>
                </a:solidFill>
              </a:rPr>
              <a:t>システムを構築し，身体が多重化される感覚に関する調査を行った．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評価実験の結果より，各空間を選択して没入体験した場合は，</a:t>
            </a:r>
            <a:br>
              <a:rPr kumimoji="1" lang="en-US" altLang="ja-JP" sz="2000" dirty="0">
                <a:solidFill>
                  <a:schemeClr val="tx1"/>
                </a:solidFill>
              </a:rPr>
            </a:br>
            <a:r>
              <a:rPr kumimoji="1" lang="ja-JP" altLang="en-US" sz="2000" dirty="0">
                <a:solidFill>
                  <a:schemeClr val="tx1"/>
                </a:solidFill>
              </a:rPr>
              <a:t>空間が身体の位置を決めて分身の感覚が強くなり，</a:t>
            </a:r>
            <a:r>
              <a:rPr kumimoji="1" lang="en-US" altLang="ja-JP" sz="2000" dirty="0">
                <a:solidFill>
                  <a:schemeClr val="tx1"/>
                </a:solidFill>
              </a:rPr>
              <a:t>2</a:t>
            </a:r>
            <a:r>
              <a:rPr kumimoji="1" lang="ja-JP" altLang="en-US" sz="2000" dirty="0">
                <a:solidFill>
                  <a:schemeClr val="tx1"/>
                </a:solidFill>
              </a:rPr>
              <a:t>空間を重畳して提示した場合は，身体の位置に</a:t>
            </a:r>
            <a:r>
              <a:rPr kumimoji="1" lang="en-US" altLang="ja-JP" sz="2000" dirty="0">
                <a:solidFill>
                  <a:schemeClr val="tx1"/>
                </a:solidFill>
              </a:rPr>
              <a:t>2</a:t>
            </a:r>
            <a:r>
              <a:rPr kumimoji="1" lang="ja-JP" altLang="en-US" sz="2000" dirty="0">
                <a:solidFill>
                  <a:schemeClr val="tx1"/>
                </a:solidFill>
              </a:rPr>
              <a:t>箇所の遠隔空間が</a:t>
            </a:r>
            <a:r>
              <a:rPr lang="ja-JP" altLang="en-US" sz="2000" dirty="0">
                <a:solidFill>
                  <a:schemeClr val="tx1"/>
                </a:solidFill>
              </a:rPr>
              <a:t>融合するように感じられることがわかった．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a:t>2024/03/15</a:t>
            </a:r>
            <a:endParaRPr kumimoji="1" lang="ja-JP" altLang="en-US"/>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838200" y="2582954"/>
            <a:ext cx="983385" cy="400110"/>
          </a:xfrm>
          <a:prstGeom prst="rect">
            <a:avLst/>
          </a:prstGeom>
          <a:noFill/>
        </p:spPr>
        <p:txBody>
          <a:bodyPr wrap="square">
            <a:spAutoFit/>
          </a:bodyPr>
          <a:lstStyle/>
          <a:p>
            <a:r>
              <a:rPr kumimoji="1" lang="ja-JP" altLang="en-US" sz="2000" b="1" dirty="0">
                <a:solidFill>
                  <a:schemeClr val="tx1"/>
                </a:solidFill>
              </a:rPr>
              <a:t>概要</a:t>
            </a:r>
            <a:r>
              <a:rPr kumimoji="1" lang="ja-JP" altLang="en-US" sz="2000" dirty="0">
                <a:solidFill>
                  <a:schemeClr val="tx1"/>
                </a:solidFill>
              </a:rPr>
              <a:t>：</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838198" y="4525201"/>
            <a:ext cx="10173057" cy="400110"/>
          </a:xfrm>
          <a:prstGeom prst="rect">
            <a:avLst/>
          </a:prstGeom>
          <a:noFill/>
        </p:spPr>
        <p:txBody>
          <a:bodyPr wrap="square">
            <a:spAutoFit/>
          </a:bodyPr>
          <a:lstStyle/>
          <a:p>
            <a:r>
              <a:rPr kumimoji="1" lang="ja-JP" altLang="en-US" sz="2000" b="1" dirty="0">
                <a:solidFill>
                  <a:schemeClr val="tx1"/>
                </a:solidFill>
              </a:rPr>
              <a:t>概要</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p:txBody>
          <a:bodyPr/>
          <a:lstStyle/>
          <a:p>
            <a:r>
              <a:rPr lang="ja-JP" altLang="en-US" sz="2800" dirty="0"/>
              <a:t>テレプレゼンス・テレイグジスタンスは遠隔地の空間に没入して現地で活動するための技術であり，</a:t>
            </a:r>
            <a:r>
              <a:rPr lang="en-US" altLang="ja-JP" sz="2800" dirty="0"/>
              <a:t>80</a:t>
            </a:r>
            <a:r>
              <a:rPr lang="ja-JP" altLang="en-US" sz="2800" dirty="0"/>
              <a:t>年代から提案・研究されてきた．</a:t>
            </a:r>
            <a:endParaRPr lang="en-US" altLang="ja-JP" sz="2800" dirty="0"/>
          </a:p>
          <a:p>
            <a:r>
              <a:rPr lang="ja-JP" altLang="en-US" sz="2800" dirty="0"/>
              <a:t>多くのシステムでは</a:t>
            </a:r>
            <a:r>
              <a:rPr lang="en-US" altLang="ja-JP" sz="2800" dirty="0"/>
              <a:t>1</a:t>
            </a:r>
            <a:r>
              <a:rPr lang="ja-JP" altLang="en-US" sz="2800" dirty="0"/>
              <a:t>台のロボットに没入する構成だが，もし複数のロボットアバタに専門家が没入して，複数個所で同時並行的に作業を行うことができれば各個人の生産性の向上に有益と考えられる．また，見学やバーチャル観光において多様な体験を効率的に獲得することにも貢献し得る．</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7" name="グラフィックス 6">
            <a:extLst>
              <a:ext uri="{FF2B5EF4-FFF2-40B4-BE49-F238E27FC236}">
                <a16:creationId xmlns:a16="http://schemas.microsoft.com/office/drawing/2014/main" id="{684EA981-B3A3-68EB-77EC-B29E6100F0D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9724"/>
          <a:stretch/>
        </p:blipFill>
        <p:spPr>
          <a:xfrm>
            <a:off x="3527785" y="4034416"/>
            <a:ext cx="808621" cy="1472511"/>
          </a:xfrm>
          <a:prstGeom prst="rect">
            <a:avLst/>
          </a:prstGeom>
        </p:spPr>
      </p:pic>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4">
            <a:extLst>
              <a:ext uri="{28A0092B-C50C-407E-A947-70E740481C1C}">
                <a14:useLocalDpi xmlns:a14="http://schemas.microsoft.com/office/drawing/2010/main" val="0"/>
              </a:ext>
            </a:extLst>
          </a:blip>
          <a:srcRect l="4765" t="25808" r="46235" b="-1"/>
          <a:stretch/>
        </p:blipFill>
        <p:spPr>
          <a:xfrm>
            <a:off x="4619124" y="5015118"/>
            <a:ext cx="780549" cy="664777"/>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5">
            <a:extLst>
              <a:ext uri="{28A0092B-C50C-407E-A947-70E740481C1C}">
                <a14:useLocalDpi xmlns:a14="http://schemas.microsoft.com/office/drawing/2010/main" val="0"/>
              </a:ext>
            </a:extLst>
          </a:blip>
          <a:srcRect l="46178" t="-426" r="-178" b="5617"/>
          <a:stretch/>
        </p:blipFill>
        <p:spPr>
          <a:xfrm>
            <a:off x="7828028" y="3880885"/>
            <a:ext cx="935912" cy="924295"/>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9055" y="4230203"/>
            <a:ext cx="2560179" cy="1399585"/>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3483440" y="5475302"/>
            <a:ext cx="897309" cy="369332"/>
          </a:xfrm>
          <a:prstGeom prst="rect">
            <a:avLst/>
          </a:prstGeom>
          <a:noFill/>
        </p:spPr>
        <p:txBody>
          <a:bodyPr wrap="square" rtlCol="0">
            <a:spAutoFit/>
          </a:bodyPr>
          <a:lstStyle/>
          <a:p>
            <a:r>
              <a:rPr kumimoji="1" lang="ja-JP" altLang="en-US" dirty="0"/>
              <a:t>専門家</a:t>
            </a:r>
          </a:p>
        </p:txBody>
      </p:sp>
    </p:spTree>
    <p:extLst>
      <p:ext uri="{BB962C8B-B14F-4D97-AF65-F5344CB8AC3E}">
        <p14:creationId xmlns:p14="http://schemas.microsoft.com/office/powerpoint/2010/main" val="163937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lang="ja-JP" altLang="en-US" dirty="0"/>
              <a:t>背景</a:t>
            </a:r>
            <a:endParaRPr kumimoji="1" lang="ja-JP" altLang="en-US" dirty="0"/>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p:txBody>
          <a:bodyPr/>
          <a:lstStyle/>
          <a:p>
            <a:r>
              <a:rPr lang="ja-JP" altLang="en-US" sz="2800" dirty="0"/>
              <a:t>しかしながら，複数の遠隔環境を体験する際の身体と空間に関わる感覚は未知の点が多い．</a:t>
            </a:r>
            <a:endParaRPr lang="en-US" altLang="ja-JP" sz="2800" dirty="0"/>
          </a:p>
          <a:p>
            <a:r>
              <a:rPr lang="ja-JP" altLang="en-US" sz="2800" b="1" dirty="0"/>
              <a:t>本研究の目的は</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a:p>
        </p:txBody>
      </p:sp>
      <p:pic>
        <p:nvPicPr>
          <p:cNvPr id="13" name="グラフィックス 12" descr="男性 枠線">
            <a:extLst>
              <a:ext uri="{FF2B5EF4-FFF2-40B4-BE49-F238E27FC236}">
                <a16:creationId xmlns:a16="http://schemas.microsoft.com/office/drawing/2014/main" id="{BE751B15-0828-EA63-4E1B-880A6CB0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050" y="4733282"/>
            <a:ext cx="1168324" cy="751710"/>
          </a:xfrm>
          <a:prstGeom prst="rect">
            <a:avLst/>
          </a:prstGeom>
        </p:spPr>
      </p:pic>
      <mc:AlternateContent xmlns:mc="http://schemas.openxmlformats.org/markup-compatibility/2006">
        <mc:Choice xmlns:a14="http://schemas.microsoft.com/office/drawing/2010/main" Requires="a14">
          <p:sp>
            <p:nvSpPr>
              <p:cNvPr id="14" name="四角形: 角を丸くする 13">
                <a:extLst>
                  <a:ext uri="{FF2B5EF4-FFF2-40B4-BE49-F238E27FC236}">
                    <a16:creationId xmlns:a16="http://schemas.microsoft.com/office/drawing/2014/main" id="{4A5578CF-44EE-057D-42E6-9E12ED04BD3F}"/>
                  </a:ext>
                </a:extLst>
              </p:cNvPr>
              <p:cNvSpPr/>
              <p:nvPr/>
            </p:nvSpPr>
            <p:spPr>
              <a:xfrm>
                <a:off x="5676262" y="3100281"/>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ea typeface="Meiryo UI" panose="020B0604030504040204" pitchFamily="50" charset="-128"/>
                  </a:rPr>
                  <a:t>遠隔空間</a:t>
                </a:r>
                <a:r>
                  <a:rPr kumimoji="1" lang="en-US" altLang="ja-JP" sz="1600" b="1" dirty="0">
                    <a:solidFill>
                      <a:schemeClr val="tx1"/>
                    </a:solidFill>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ea typeface="Meiryo UI" panose="020B0604030504040204" pitchFamily="50" charset="-128"/>
                </a:endParaRPr>
              </a:p>
            </p:txBody>
          </p:sp>
        </mc:Choice>
        <mc:Fallback>
          <p:sp>
            <p:nvSpPr>
              <p:cNvPr id="14" name="四角形: 角を丸くする 13">
                <a:extLst>
                  <a:ext uri="{FF2B5EF4-FFF2-40B4-BE49-F238E27FC236}">
                    <a16:creationId xmlns:a16="http://schemas.microsoft.com/office/drawing/2014/main" id="{4A5578CF-44EE-057D-42E6-9E12ED04BD3F}"/>
                  </a:ext>
                </a:extLst>
              </p:cNvPr>
              <p:cNvSpPr>
                <a:spLocks noRot="1" noChangeAspect="1" noMove="1" noResize="1" noEditPoints="1" noAdjustHandles="1" noChangeArrowheads="1" noChangeShapeType="1" noTextEdit="1"/>
              </p:cNvSpPr>
              <p:nvPr/>
            </p:nvSpPr>
            <p:spPr>
              <a:xfrm>
                <a:off x="5676262" y="3100281"/>
                <a:ext cx="2122234" cy="1215960"/>
              </a:xfrm>
              <a:prstGeom prst="roundRect">
                <a:avLst>
                  <a:gd name="adj" fmla="val 19549"/>
                </a:avLst>
              </a:prstGeom>
              <a:blipFill>
                <a:blip r:embed="rId4"/>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4FA9D865-5721-8D8A-6D1D-50D24B181EBF}"/>
                  </a:ext>
                </a:extLst>
              </p:cNvPr>
              <p:cNvSpPr txBox="1"/>
              <p:nvPr/>
            </p:nvSpPr>
            <p:spPr>
              <a:xfrm>
                <a:off x="5950272" y="3449187"/>
                <a:ext cx="1398456"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ea typeface="Meiryo UI" panose="020B0604030504040204" pitchFamily="50" charset="-128"/>
                </a:endParaRPr>
              </a:p>
            </p:txBody>
          </p:sp>
        </mc:Choice>
        <mc:Fallback>
          <p:sp>
            <p:nvSpPr>
              <p:cNvPr id="15" name="テキスト ボックス 14">
                <a:extLst>
                  <a:ext uri="{FF2B5EF4-FFF2-40B4-BE49-F238E27FC236}">
                    <a16:creationId xmlns:a16="http://schemas.microsoft.com/office/drawing/2014/main" id="{4FA9D865-5721-8D8A-6D1D-50D24B181EBF}"/>
                  </a:ext>
                </a:extLst>
              </p:cNvPr>
              <p:cNvSpPr txBox="1">
                <a:spLocks noRot="1" noChangeAspect="1" noMove="1" noResize="1" noEditPoints="1" noAdjustHandles="1" noChangeArrowheads="1" noChangeShapeType="1" noTextEdit="1"/>
              </p:cNvSpPr>
              <p:nvPr/>
            </p:nvSpPr>
            <p:spPr>
              <a:xfrm>
                <a:off x="5950272" y="3449187"/>
                <a:ext cx="1398456" cy="338554"/>
              </a:xfrm>
              <a:prstGeom prst="rect">
                <a:avLst/>
              </a:prstGeom>
              <a:blipFill>
                <a:blip r:embed="rId5"/>
                <a:stretch>
                  <a:fillRect l="-2174"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5956962" y="4678858"/>
                <a:ext cx="1208149"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ea typeface="Meiryo UI" panose="020B0604030504040204" pitchFamily="50" charset="-128"/>
                </a:endParaRPr>
              </a:p>
            </p:txBody>
          </p:sp>
        </mc:Choice>
        <mc:Fallback>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5956962" y="4678858"/>
                <a:ext cx="1208149" cy="338554"/>
              </a:xfrm>
              <a:prstGeom prst="rect">
                <a:avLst/>
              </a:prstGeom>
              <a:blipFill>
                <a:blip r:embed="rId6"/>
                <a:stretch>
                  <a:fillRect l="-2525"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四角形: 角を丸くする 16">
                <a:extLst>
                  <a:ext uri="{FF2B5EF4-FFF2-40B4-BE49-F238E27FC236}">
                    <a16:creationId xmlns:a16="http://schemas.microsoft.com/office/drawing/2014/main" id="{24CC804C-8307-E515-4A15-7EFECC392A23}"/>
                  </a:ext>
                </a:extLst>
              </p:cNvPr>
              <p:cNvSpPr/>
              <p:nvPr/>
            </p:nvSpPr>
            <p:spPr>
              <a:xfrm>
                <a:off x="5682899" y="4380367"/>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ea typeface="Meiryo UI" panose="020B0604030504040204" pitchFamily="50" charset="-128"/>
                  </a:rPr>
                  <a:t>遠隔空間</a:t>
                </a:r>
                <a:r>
                  <a:rPr kumimoji="1" lang="en-US" altLang="ja-JP" sz="1600" b="1" dirty="0">
                    <a:solidFill>
                      <a:schemeClr val="tx1"/>
                    </a:solidFill>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ea typeface="Meiryo UI" panose="020B0604030504040204" pitchFamily="50" charset="-128"/>
                </a:endParaRPr>
              </a:p>
            </p:txBody>
          </p:sp>
        </mc:Choice>
        <mc:Fallback>
          <p:sp>
            <p:nvSpPr>
              <p:cNvPr id="17" name="四角形: 角を丸くする 16">
                <a:extLst>
                  <a:ext uri="{FF2B5EF4-FFF2-40B4-BE49-F238E27FC236}">
                    <a16:creationId xmlns:a16="http://schemas.microsoft.com/office/drawing/2014/main" id="{24CC804C-8307-E515-4A15-7EFECC392A23}"/>
                  </a:ext>
                </a:extLst>
              </p:cNvPr>
              <p:cNvSpPr>
                <a:spLocks noRot="1" noChangeAspect="1" noMove="1" noResize="1" noEditPoints="1" noAdjustHandles="1" noChangeArrowheads="1" noChangeShapeType="1" noTextEdit="1"/>
              </p:cNvSpPr>
              <p:nvPr/>
            </p:nvSpPr>
            <p:spPr>
              <a:xfrm>
                <a:off x="5682899" y="4380367"/>
                <a:ext cx="2062421" cy="1132182"/>
              </a:xfrm>
              <a:prstGeom prst="roundRect">
                <a:avLst>
                  <a:gd name="adj" fmla="val 20978"/>
                </a:avLst>
              </a:prstGeom>
              <a:blipFill>
                <a:blip r:embed="rId7"/>
                <a:stretch>
                  <a:fillRect/>
                </a:stretch>
              </a:blipFill>
              <a:ln w="38100">
                <a:solidFill>
                  <a:schemeClr val="accent6"/>
                </a:solidFill>
              </a:ln>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6F73B852-8921-B3C5-A922-4FB0D2194449}"/>
              </a:ext>
            </a:extLst>
          </p:cNvPr>
          <p:cNvSpPr txBox="1"/>
          <p:nvPr/>
        </p:nvSpPr>
        <p:spPr>
          <a:xfrm>
            <a:off x="3739749" y="5168503"/>
            <a:ext cx="829477" cy="338554"/>
          </a:xfrm>
          <a:prstGeom prst="rect">
            <a:avLst/>
          </a:prstGeom>
          <a:noFill/>
        </p:spPr>
        <p:txBody>
          <a:bodyPr wrap="square" rtlCol="0">
            <a:spAutoFit/>
          </a:bodyPr>
          <a:lstStyle/>
          <a:p>
            <a:r>
              <a:rPr lang="ja-JP" altLang="en-US" sz="1600" b="1" dirty="0">
                <a:ea typeface="Meiryo UI" panose="020B0604030504040204" pitchFamily="50" charset="-128"/>
              </a:rPr>
              <a:t>体験者</a:t>
            </a:r>
            <a:endParaRPr kumimoji="1" lang="ja-JP" altLang="en-US" sz="1600" b="1" dirty="0">
              <a:ea typeface="Meiryo UI" panose="020B0604030504040204" pitchFamily="50" charset="-128"/>
            </a:endParaRPr>
          </a:p>
        </p:txBody>
      </p:sp>
      <p:sp>
        <p:nvSpPr>
          <p:cNvPr id="19" name="四角形: 角を丸くする 18">
            <a:extLst>
              <a:ext uri="{FF2B5EF4-FFF2-40B4-BE49-F238E27FC236}">
                <a16:creationId xmlns:a16="http://schemas.microsoft.com/office/drawing/2014/main" id="{40DC3C55-ABD4-24C1-E749-FC8CBD91FDC7}"/>
              </a:ext>
            </a:extLst>
          </p:cNvPr>
          <p:cNvSpPr/>
          <p:nvPr/>
        </p:nvSpPr>
        <p:spPr>
          <a:xfrm>
            <a:off x="3728049" y="4149764"/>
            <a:ext cx="1640502"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ea typeface="Meiryo UI" panose="020B0604030504040204" pitchFamily="50" charset="-128"/>
              </a:rPr>
              <a:t>ローカル空間</a:t>
            </a:r>
          </a:p>
        </p:txBody>
      </p:sp>
      <p:grpSp>
        <p:nvGrpSpPr>
          <p:cNvPr id="20" name="グループ化 19">
            <a:extLst>
              <a:ext uri="{FF2B5EF4-FFF2-40B4-BE49-F238E27FC236}">
                <a16:creationId xmlns:a16="http://schemas.microsoft.com/office/drawing/2014/main" id="{368D6C78-635D-BB1B-1E72-0AA06974CAD2}"/>
              </a:ext>
            </a:extLst>
          </p:cNvPr>
          <p:cNvGrpSpPr/>
          <p:nvPr/>
        </p:nvGrpSpPr>
        <p:grpSpPr>
          <a:xfrm>
            <a:off x="4360576" y="4559683"/>
            <a:ext cx="581088" cy="264560"/>
            <a:chOff x="748187" y="154621"/>
            <a:chExt cx="1260872" cy="354702"/>
          </a:xfrm>
          <a:solidFill>
            <a:srgbClr val="FFFFFF"/>
          </a:solidFill>
        </p:grpSpPr>
        <p:sp>
          <p:nvSpPr>
            <p:cNvPr id="21" name="テキスト ボックス 20">
              <a:extLst>
                <a:ext uri="{FF2B5EF4-FFF2-40B4-BE49-F238E27FC236}">
                  <a16:creationId xmlns:a16="http://schemas.microsoft.com/office/drawing/2014/main" id="{C8D55052-946F-0806-5ECD-B89F0B988E2E}"/>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22" name="直線コネクタ 21">
              <a:extLst>
                <a:ext uri="{FF2B5EF4-FFF2-40B4-BE49-F238E27FC236}">
                  <a16:creationId xmlns:a16="http://schemas.microsoft.com/office/drawing/2014/main" id="{4485EFEB-CF2B-D8C3-DF2C-05B3A32F7146}"/>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5B6A402-4DE7-2749-D456-9B6A453754E2}"/>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7E9E3E6-4E49-64B2-B1D7-80E9D5043210}"/>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FA0EE01-1B84-84B5-D6DD-43D3F727AD62}"/>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C677AC1-2B45-77C0-1A80-3A26FB70503D}"/>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721A599-7BA3-913F-5D38-1FE252BC731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B12384E-7975-B337-F335-F45C5BA314BB}"/>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35623" y="5005366"/>
            <a:ext cx="549829" cy="549829"/>
          </a:xfrm>
          <a:prstGeom prst="rect">
            <a:avLst/>
          </a:prstGeom>
        </p:spPr>
      </p:pic>
      <p:pic>
        <p:nvPicPr>
          <p:cNvPr id="30" name="グラフィックス 29" descr="都市 単色塗りつぶし">
            <a:extLst>
              <a:ext uri="{FF2B5EF4-FFF2-40B4-BE49-F238E27FC236}">
                <a16:creationId xmlns:a16="http://schemas.microsoft.com/office/drawing/2014/main" id="{E8261D4E-2B8E-1B8D-DAA2-ABC4BFB6E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84355" y="3705235"/>
            <a:ext cx="620481" cy="751878"/>
          </a:xfrm>
          <a:prstGeom prst="rect">
            <a:avLst/>
          </a:prstGeom>
        </p:spPr>
      </p:pic>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flipV="1">
            <a:off x="4946184" y="4044359"/>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BCE260F-8288-0D03-A975-078EF9B6AFFD}"/>
              </a:ext>
            </a:extLst>
          </p:cNvPr>
          <p:cNvCxnSpPr>
            <a:cxnSpLocks/>
          </p:cNvCxnSpPr>
          <p:nvPr/>
        </p:nvCxnSpPr>
        <p:spPr>
          <a:xfrm>
            <a:off x="4933576" y="5280280"/>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グラフィックス 32" descr="ロボット 単色塗りつぶし">
            <a:extLst>
              <a:ext uri="{FF2B5EF4-FFF2-40B4-BE49-F238E27FC236}">
                <a16:creationId xmlns:a16="http://schemas.microsoft.com/office/drawing/2014/main" id="{92E5C7EE-EA3B-6872-0A83-A4F5179594E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56285" y="3653321"/>
            <a:ext cx="793584" cy="711437"/>
          </a:xfrm>
          <a:prstGeom prst="rect">
            <a:avLst/>
          </a:prstGeom>
        </p:spPr>
      </p:pic>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76585" y="4889180"/>
            <a:ext cx="793584" cy="711437"/>
          </a:xfrm>
          <a:prstGeom prst="rect">
            <a:avLst/>
          </a:prstGeom>
        </p:spPr>
      </p:pic>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fontScale="92500" lnSpcReduction="10000"/>
          </a:bodyPr>
          <a:lstStyle/>
          <a:p>
            <a:r>
              <a:rPr kumimoji="1" lang="ja-JP" altLang="en-US" dirty="0"/>
              <a:t>遠隔の</a:t>
            </a:r>
            <a:r>
              <a:rPr kumimoji="1" lang="en-US" altLang="ja-JP" dirty="0"/>
              <a:t>2</a:t>
            </a:r>
            <a:r>
              <a:rPr lang="ja-JP" altLang="en-US" dirty="0"/>
              <a:t>箇所の実空間に同時並行的に没入するとき，両空間を提示する手法に依存して体験者の得る感覚は異なると予想される．</a:t>
            </a:r>
            <a:endParaRPr lang="en-US" altLang="ja-JP" dirty="0"/>
          </a:p>
          <a:p>
            <a:r>
              <a:rPr kumimoji="1" lang="ja-JP" altLang="en-US" dirty="0"/>
              <a:t>通常の体験者が知覚し制御している主観視点は</a:t>
            </a:r>
            <a:r>
              <a:rPr kumimoji="1" lang="en-US" altLang="ja-JP" dirty="0"/>
              <a:t>1</a:t>
            </a:r>
            <a:r>
              <a:rPr kumimoji="1" lang="ja-JP" altLang="en-US" dirty="0"/>
              <a:t>箇所であるため，これを</a:t>
            </a:r>
            <a:r>
              <a:rPr kumimoji="1" lang="en-US" altLang="ja-JP" dirty="0"/>
              <a:t>2</a:t>
            </a:r>
            <a:r>
              <a:rPr kumimoji="1" lang="ja-JP" altLang="en-US" dirty="0"/>
              <a:t>箇所とするためには，知覚事象の時間的多重または空間的多重を用いて認知空間の多重化を行う必要がある．</a:t>
            </a:r>
            <a:endParaRPr kumimoji="1" lang="en-US" altLang="ja-JP" dirty="0"/>
          </a:p>
          <a:p>
            <a:r>
              <a:rPr kumimoji="1" lang="ja-JP" altLang="en-US" dirty="0"/>
              <a:t>ある空間の視点において知覚された情報は，記憶を伴う認知空間として短時間維持される．この認知空間は，知覚事象の変化と，それに向けられた注意によって更新されつづける．空間体験が継続する間は認知レベル（注意レベル）が高い状態に置かれ，それらの空間の状態について変化を暗黙に予測しながら知覚すると仮定できる．特に，ロボット視点を自分で操縦して移動する場合は変化の予測精度はより高められる．</a:t>
            </a:r>
            <a:r>
              <a:rPr kumimoji="1" lang="en-US" altLang="ja-JP" dirty="0"/>
              <a:t>2</a:t>
            </a:r>
            <a:r>
              <a:rPr kumimoji="1" lang="ja-JP" altLang="en-US" dirty="0"/>
              <a:t>地点の主観視点情報が提示される場合には，</a:t>
            </a:r>
            <a:r>
              <a:rPr kumimoji="1" lang="en-US" altLang="ja-JP" dirty="0"/>
              <a:t>2</a:t>
            </a:r>
            <a:r>
              <a:rPr kumimoji="1" lang="ja-JP" altLang="en-US" dirty="0"/>
              <a:t>つの認知空間が維持されると考えられる．さらにこの際，オペレータの身体認識が遠隔地のテレプレゼンスロボットに対して行われていれば没入の水準が高く，遠隔地作業のへ適合性が良いことが期待できる．</a:t>
            </a:r>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a:p>
        </p:txBody>
      </p:sp>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p:txBody>
          <a:bodyPr>
            <a:normAutofit/>
          </a:bodyPr>
          <a:lstStyle/>
          <a:p>
            <a:r>
              <a:rPr kumimoji="1" lang="ja-JP" altLang="en-US" sz="2800" dirty="0"/>
              <a:t>遠隔の</a:t>
            </a:r>
            <a:r>
              <a:rPr kumimoji="1" lang="en-US" altLang="ja-JP" sz="2800" dirty="0"/>
              <a:t>2</a:t>
            </a:r>
            <a:r>
              <a:rPr kumimoji="1" lang="ja-JP" altLang="en-US" sz="2800" dirty="0"/>
              <a:t>空間を知覚しているとき，身体感覚が</a:t>
            </a:r>
            <a:r>
              <a:rPr kumimoji="1" lang="en-US" altLang="ja-JP" sz="2800" dirty="0"/>
              <a:t>2</a:t>
            </a:r>
            <a:r>
              <a:rPr kumimoji="1" lang="ja-JP" altLang="en-US" sz="2800" dirty="0"/>
              <a:t>空間の中に定位される特性を調査した．</a:t>
            </a:r>
            <a:r>
              <a:rPr kumimoji="1" lang="en-US" altLang="ja-JP" sz="2800" dirty="0"/>
              <a:t>2</a:t>
            </a:r>
            <a:r>
              <a:rPr kumimoji="1" lang="ja-JP" altLang="en-US" sz="2800" dirty="0"/>
              <a:t>つの遠隔空間</a:t>
            </a:r>
            <a:r>
              <a:rPr kumimoji="1" lang="en-US" altLang="ja-JP" sz="2800" dirty="0"/>
              <a:t>{α,β}</a:t>
            </a:r>
            <a:r>
              <a:rPr kumimoji="1" lang="ja-JP" altLang="en-US" sz="2800" dirty="0"/>
              <a:t>にロボットアバタがありそこに</a:t>
            </a:r>
            <a:r>
              <a:rPr kumimoji="1" lang="en-US" altLang="ja-JP" sz="2800" dirty="0"/>
              <a:t>Head-mounted Display (HMD) </a:t>
            </a:r>
            <a:r>
              <a:rPr kumimoji="1" lang="ja-JP" altLang="en-US" sz="2800" dirty="0"/>
              <a:t>による全周視野と身体フィードバックを受けて没入するときの認知形式として次の</a:t>
            </a:r>
            <a:r>
              <a:rPr kumimoji="1" lang="en-US" altLang="ja-JP" sz="2800" dirty="0"/>
              <a:t>2</a:t>
            </a:r>
            <a:r>
              <a:rPr kumimoji="1" lang="ja-JP" altLang="en-US" sz="2800" dirty="0"/>
              <a:t>つを仮設し実験参加者に評価させた．</a:t>
            </a:r>
            <a:endParaRPr kumimoji="1" lang="en-US" altLang="ja-JP" sz="2800"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自分または分身の身体が</a:t>
            </a:r>
            <a:r>
              <a:rPr kumimoji="1" lang="en-US" altLang="ja-JP" sz="2000" b="1" dirty="0">
                <a:solidFill>
                  <a:schemeClr val="accent4">
                    <a:lumMod val="75000"/>
                  </a:schemeClr>
                </a:solidFill>
              </a:rPr>
              <a:t>2</a:t>
            </a:r>
            <a:r>
              <a:rPr kumimoji="1" lang="ja-JP" altLang="en-US" sz="2000" b="1" dirty="0">
                <a:solidFill>
                  <a:schemeClr val="accent4">
                    <a:lumMod val="75000"/>
                  </a:schemeClr>
                </a:solidFill>
              </a:rPr>
              <a:t>つの空間に存在する認知形式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自分または分身の身体が２つの空間が融合した空間に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2293" y="4714161"/>
            <a:ext cx="1168324" cy="751710"/>
          </a:xfrm>
          <a:prstGeom prst="rect">
            <a:avLst/>
          </a:prstGeom>
        </p:spPr>
      </p:pic>
      <mc:AlternateContent xmlns:mc="http://schemas.openxmlformats.org/markup-compatibility/2006">
        <mc:Choice xmlns:a14="http://schemas.microsoft.com/office/drawing/2010/main"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ea typeface="Meiryo UI" panose="020B0604030504040204" pitchFamily="50" charset="-128"/>
                  </a:rPr>
                  <a:t>遠隔空間</a:t>
                </a:r>
                <a:r>
                  <a:rPr kumimoji="1" lang="en-US" altLang="ja-JP" sz="1600" b="1" dirty="0">
                    <a:solidFill>
                      <a:schemeClr val="tx1"/>
                    </a:solidFill>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ea typeface="Meiryo UI" panose="020B0604030504040204" pitchFamily="50" charset="-128"/>
                </a:endParaRPr>
              </a:p>
            </p:txBody>
          </p:sp>
        </mc:Choice>
        <mc:Fallback>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4"/>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ea typeface="Meiryo UI" panose="020B0604030504040204" pitchFamily="50" charset="-128"/>
                </a:endParaRPr>
              </a:p>
            </p:txBody>
          </p:sp>
        </mc:Choice>
        <mc:Fallback>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5"/>
                <a:stretch>
                  <a:fillRect l="-2183"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ea typeface="Meiryo UI" panose="020B0604030504040204" pitchFamily="50" charset="-128"/>
                </a:endParaRPr>
              </a:p>
            </p:txBody>
          </p:sp>
        </mc:Choice>
        <mc:Fallback>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6"/>
                <a:stretch>
                  <a:fillRect l="-2525" t="-5455" b="-2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ea typeface="Meiryo UI" panose="020B0604030504040204" pitchFamily="50" charset="-128"/>
                  </a:rPr>
                  <a:t>遠隔空間</a:t>
                </a:r>
                <a:r>
                  <a:rPr kumimoji="1" lang="en-US" altLang="ja-JP" sz="1600" b="1" dirty="0">
                    <a:solidFill>
                      <a:schemeClr val="tx1"/>
                    </a:solidFill>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ea typeface="Meiryo UI" panose="020B0604030504040204" pitchFamily="50" charset="-128"/>
                </a:endParaRPr>
              </a:p>
            </p:txBody>
          </p:sp>
        </mc:Choice>
        <mc:Fallback>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7"/>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ea typeface="Meiryo UI" panose="020B0604030504040204" pitchFamily="50" charset="-128"/>
              </a:rPr>
              <a:t>体験者</a:t>
            </a:r>
            <a:endParaRPr kumimoji="1" lang="ja-JP" altLang="en-US" sz="1600" b="1" dirty="0">
              <a:ea typeface="Meiryo UI" panose="020B0604030504040204" pitchFamily="50" charset="-128"/>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ea typeface="Meiryo UI" panose="020B0604030504040204" pitchFamily="50" charset="-128"/>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263794" y="2913015"/>
            <a:ext cx="5838402" cy="2593273"/>
            <a:chOff x="5224281" y="3305209"/>
            <a:chExt cx="5838402"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体験</a:t>
              </a:r>
              <a:r>
                <a:rPr kumimoji="1" lang="ja-JP" altLang="en-US" sz="1600" b="1" dirty="0">
                  <a:latin typeface="Meiryo UI" panose="020B0604030504040204" pitchFamily="50" charset="-128"/>
                  <a:ea typeface="Meiryo UI" panose="020B0604030504040204" pitchFamily="50" charset="-128"/>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224281" y="4480699"/>
              <a:ext cx="1800000"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j-ea"/>
                  <a:ea typeface="+mj-ea"/>
                </a:rPr>
                <a:t>ローカル空間</a:t>
              </a:r>
              <a:endParaRPr kumimoji="1" lang="ja-JP" altLang="en-US" sz="1600" b="1" dirty="0">
                <a:solidFill>
                  <a:schemeClr val="tx1"/>
                </a:solidFill>
                <a:latin typeface="+mj-ea"/>
                <a:ea typeface="+mj-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t>HMD</a:t>
                </a:r>
                <a:endParaRPr kumimoji="1" lang="ja-JP" altLang="en-US" sz="1000" b="1" dirty="0"/>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eiryo UI" panose="020B0604030504040204" pitchFamily="50" charset="-128"/>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eiryo UI" panose="020B0604030504040204" pitchFamily="50" charset="-128"/>
                    <a:ea typeface="Meiryo UI" panose="020B0604030504040204" pitchFamily="50" charset="-128"/>
                  </a:endParaRPr>
                </a:p>
              </p:txBody>
            </p:sp>
          </mc:Choice>
          <mc:Fallback xmlns="">
            <p:sp>
              <p:nvSpPr>
                <p:cNvPr id="102" name="四角形: 角を丸くする 101">
                  <a:extLst>
                    <a:ext uri="{FF2B5EF4-FFF2-40B4-BE49-F238E27FC236}">
                      <a16:creationId xmlns:a16="http://schemas.microsoft.com/office/drawing/2014/main" id="{364EF7FF-C635-C8CC-C631-8B6990803428}"/>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eiryo UI" panose="020B0604030504040204" pitchFamily="50" charset="-128"/>
                      <a:ea typeface="Meiryo UI" panose="020B0604030504040204" pitchFamily="50" charset="-128"/>
                    </a:rPr>
                    <a:t>遠隔空間</a:t>
                  </a:r>
                  <a:r>
                    <a:rPr kumimoji="1" lang="en-US" altLang="ja-JP" sz="1600" b="1" dirty="0">
                      <a:solidFill>
                        <a:schemeClr val="tx1"/>
                      </a:solidFill>
                      <a:latin typeface="Meiryo UI" panose="020B0604030504040204" pitchFamily="50" charset="-128"/>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eiryo UI" panose="020B0604030504040204" pitchFamily="50" charset="-128"/>
                    <a:ea typeface="Meiryo UI" panose="020B0604030504040204" pitchFamily="50" charset="-128"/>
                  </a:endParaRPr>
                </a:p>
              </p:txBody>
            </p:sp>
          </mc:Choice>
          <mc:Fallback xmlns="">
            <p:sp>
              <p:nvSpPr>
                <p:cNvPr id="105" name="四角形: 角を丸くする 104">
                  <a:extLst>
                    <a:ext uri="{FF2B5EF4-FFF2-40B4-BE49-F238E27FC236}">
                      <a16:creationId xmlns:a16="http://schemas.microsoft.com/office/drawing/2014/main" id="{6B8A9326-A776-EBB5-BBA7-4307B03BC492}"/>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eiryo UI" panose="020B0604030504040204" pitchFamily="50" charset="-128"/>
                <a:ea typeface="Meiryo UI" panose="020B0604030504040204" pitchFamily="50" charset="-128"/>
              </a:endParaRPr>
            </a:p>
          </p:txBody>
        </p:sp>
        <p:sp>
          <p:nvSpPr>
            <p:cNvPr id="41" name="四角形: 角を丸くする 40">
              <a:extLst>
                <a:ext uri="{FF2B5EF4-FFF2-40B4-BE49-F238E27FC236}">
                  <a16:creationId xmlns:a16="http://schemas.microsoft.com/office/drawing/2014/main" id="{42C7DC30-2880-FE66-3EE1-280E2F2F61F4}"/>
                </a:ext>
              </a:extLst>
            </p:cNvPr>
            <p:cNvSpPr/>
            <p:nvPr/>
          </p:nvSpPr>
          <p:spPr>
            <a:xfrm>
              <a:off x="7101997" y="4147392"/>
              <a:ext cx="1976582" cy="1691727"/>
            </a:xfrm>
            <a:prstGeom prst="roundRect">
              <a:avLst>
                <a:gd name="adj" fmla="val 135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eiryo UI" panose="020B0604030504040204" pitchFamily="50" charset="-128"/>
                  <a:ea typeface="Meiryo UI" panose="020B0604030504040204" pitchFamily="50" charset="-128"/>
                </a:rPr>
                <a:t>サイバー空間</a:t>
              </a: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659327" y="4645310"/>
              <a:ext cx="1095273" cy="338554"/>
            </a:xfrm>
            <a:prstGeom prst="rect">
              <a:avLst/>
            </a:prstGeom>
            <a:noFill/>
          </p:spPr>
          <p:txBody>
            <a:bodyPr wrap="square" rtlCol="0">
              <a:spAutoFit/>
            </a:bodyPr>
            <a:lstStyle/>
            <a:p>
              <a:r>
                <a:rPr lang="ja-JP" altLang="en-US" sz="1600" b="1" dirty="0"/>
                <a:t>アバター</a:t>
              </a:r>
              <a:endParaRPr kumimoji="1" lang="ja-JP" altLang="en-US" sz="1600" b="1" dirty="0"/>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50348" y="4840273"/>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p:txBody>
          <a:bodyPr/>
          <a:lstStyle/>
          <a:p>
            <a:r>
              <a:rPr lang="ja-JP" altLang="en-US" sz="2800" dirty="0"/>
              <a:t>映像提示形式および空間選択形式を比較し，同時性知覚および</a:t>
            </a:r>
            <a:br>
              <a:rPr lang="en-US" altLang="ja-JP" sz="2800" dirty="0"/>
            </a:br>
            <a:r>
              <a:rPr lang="ja-JP" altLang="en-US" sz="2800" dirty="0"/>
              <a:t>空間と身体位置に関する認知を評価した．実験参加者数は</a:t>
            </a:r>
            <a:r>
              <a:rPr lang="en-US" altLang="ja-JP" sz="2800" dirty="0"/>
              <a:t>15</a:t>
            </a:r>
            <a:r>
              <a:rPr lang="ja-JP" altLang="en-US" sz="2800" dirty="0"/>
              <a:t>名．</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Tree>
    <p:extLst>
      <p:ext uri="{BB962C8B-B14F-4D97-AF65-F5344CB8AC3E}">
        <p14:creationId xmlns:p14="http://schemas.microsoft.com/office/powerpoint/2010/main" val="3837477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p:txBody>
          <a:bodyPr/>
          <a:lstStyle/>
          <a:p>
            <a:r>
              <a:rPr lang="ja-JP" altLang="en-US" sz="2800" dirty="0"/>
              <a:t>映像提示形式および空間選択形式を比較し，同時性知覚および</a:t>
            </a:r>
            <a:br>
              <a:rPr lang="en-US" altLang="ja-JP" sz="2800" dirty="0"/>
            </a:br>
            <a:r>
              <a:rPr lang="ja-JP" altLang="en-US" sz="2800" dirty="0"/>
              <a:t>空間と身体位置に関する認知を評価した．実験参加者数は</a:t>
            </a:r>
            <a:r>
              <a:rPr lang="en-US" altLang="ja-JP" sz="2800" dirty="0"/>
              <a:t>15</a:t>
            </a:r>
            <a:r>
              <a:rPr lang="ja-JP" altLang="en-US" sz="2800" dirty="0"/>
              <a:t>名．</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1261356" y="1757465"/>
            <a:ext cx="997805" cy="402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a:t>A</a:t>
            </a:r>
            <a:r>
              <a:rPr lang="ja-JP" altLang="en-US" sz="2000" b="1"/>
              <a:t>条件</a:t>
            </a:r>
            <a:endParaRPr lang="en-US" altLang="ja-JP" sz="20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5586519" y="1757465"/>
            <a:ext cx="1018962" cy="379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b="1" dirty="0"/>
              <a:t>B</a:t>
            </a:r>
            <a:r>
              <a:rPr lang="ja-JP" altLang="en-US" sz="2000" b="1" dirty="0"/>
              <a:t>条件</a:t>
            </a:r>
            <a:endParaRPr lang="en-US" altLang="ja-JP" sz="20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209045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0" name="図 9" descr="天井, 屋内, テーブル, 建物 が含まれている画像&#10;&#10;自動的に生成された説明">
            <a:extLst>
              <a:ext uri="{FF2B5EF4-FFF2-40B4-BE49-F238E27FC236}">
                <a16:creationId xmlns:a16="http://schemas.microsoft.com/office/drawing/2014/main" id="{2EEF284B-83E7-70EE-4920-DE4300621BA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7407"/>
          <a:stretch/>
        </p:blipFill>
        <p:spPr>
          <a:xfrm>
            <a:off x="1837179" y="2713178"/>
            <a:ext cx="1265315" cy="632658"/>
          </a:xfrm>
          <a:prstGeom prst="rect">
            <a:avLst/>
          </a:prstGeom>
        </p:spPr>
      </p:pic>
      <p:pic>
        <p:nvPicPr>
          <p:cNvPr id="11" name="図 10" descr="屋外, 道路, 草, 自然 が含まれている画像&#10;&#10;自動的に生成された説明">
            <a:extLst>
              <a:ext uri="{FF2B5EF4-FFF2-40B4-BE49-F238E27FC236}">
                <a16:creationId xmlns:a16="http://schemas.microsoft.com/office/drawing/2014/main" id="{38E2FFAD-E1FC-D9B7-D9CD-BBDF7E25C7DA}"/>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94654" y="2713178"/>
            <a:ext cx="1265314" cy="632657"/>
          </a:xfrm>
          <a:prstGeom prst="rect">
            <a:avLst/>
          </a:prstGeom>
        </p:spPr>
      </p:pic>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40799" y="2090452"/>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44361" y="2055185"/>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336695" y="2409887"/>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2068947"/>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385940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57083" y="2107595"/>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710840" y="2399377"/>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367727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628677" y="4409702"/>
            <a:ext cx="1826141" cy="338554"/>
          </a:xfrm>
          <a:prstGeom prst="rect">
            <a:avLst/>
          </a:prstGeom>
          <a:noFill/>
        </p:spPr>
        <p:txBody>
          <a:bodyPr wrap="none" rtlCol="0">
            <a:spAutoFit/>
          </a:bodyPr>
          <a:lstStyle/>
          <a:p>
            <a:r>
              <a:rPr kumimoji="1" lang="ja-JP" altLang="en-US" sz="1600" b="1" dirty="0"/>
              <a:t>任意の時点で切替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806522" y="3733179"/>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39749" y="3351306"/>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2213731" y="3698518"/>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66092" y="3354494"/>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685204" y="2113644"/>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26" name="図 25" descr="天井, 屋内, テーブル, 建物 が含まれている画像&#10;&#10;自動的に生成された説明">
            <a:extLst>
              <a:ext uri="{FF2B5EF4-FFF2-40B4-BE49-F238E27FC236}">
                <a16:creationId xmlns:a16="http://schemas.microsoft.com/office/drawing/2014/main" id="{0EEA75A8-276B-0E45-FE43-620A0D400A77}"/>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7407"/>
          <a:stretch/>
        </p:blipFill>
        <p:spPr>
          <a:xfrm>
            <a:off x="4650151" y="2713178"/>
            <a:ext cx="1265315" cy="632658"/>
          </a:xfrm>
          <a:prstGeom prst="rect">
            <a:avLst/>
          </a:prstGeom>
        </p:spPr>
      </p:pic>
      <p:pic>
        <p:nvPicPr>
          <p:cNvPr id="27" name="図 26" descr="屋外, 道路, 草, 自然 が含まれている画像&#10;&#10;自動的に生成された説明">
            <a:extLst>
              <a:ext uri="{FF2B5EF4-FFF2-40B4-BE49-F238E27FC236}">
                <a16:creationId xmlns:a16="http://schemas.microsoft.com/office/drawing/2014/main" id="{242C63BC-15B1-8EC2-171F-31E4557B995D}"/>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3363004" y="2713178"/>
            <a:ext cx="1265314" cy="632657"/>
          </a:xfrm>
          <a:prstGeom prst="rect">
            <a:avLst/>
          </a:prstGeom>
        </p:spPr>
      </p:pic>
      <p:sp>
        <p:nvSpPr>
          <p:cNvPr id="28" name="テキスト ボックス 27">
            <a:extLst>
              <a:ext uri="{FF2B5EF4-FFF2-40B4-BE49-F238E27FC236}">
                <a16:creationId xmlns:a16="http://schemas.microsoft.com/office/drawing/2014/main" id="{3890CD4B-40FA-E75A-26D4-15DA72570428}"/>
              </a:ext>
            </a:extLst>
          </p:cNvPr>
          <p:cNvSpPr txBox="1"/>
          <p:nvPr/>
        </p:nvSpPr>
        <p:spPr>
          <a:xfrm>
            <a:off x="5078747" y="3312198"/>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283806" y="3312198"/>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125966" y="332375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descr="天井, 屋内, テーブル, 建物 が含まれている画像&#10;&#10;自動的に生成された説明">
            <a:extLst>
              <a:ext uri="{FF2B5EF4-FFF2-40B4-BE49-F238E27FC236}">
                <a16:creationId xmlns:a16="http://schemas.microsoft.com/office/drawing/2014/main" id="{8D13E3AD-FF7C-D382-CCA7-09ACD9692EEA}"/>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7407"/>
          <a:stretch/>
        </p:blipFill>
        <p:spPr>
          <a:xfrm>
            <a:off x="4017491" y="3547438"/>
            <a:ext cx="1265315" cy="632658"/>
          </a:xfrm>
          <a:prstGeom prst="rect">
            <a:avLst/>
          </a:prstGeom>
        </p:spPr>
      </p:pic>
      <p:pic>
        <p:nvPicPr>
          <p:cNvPr id="32" name="図 31" descr="屋外, 道路, 草, 自然 が含まれている画像&#10;&#10;自動的に生成された説明">
            <a:extLst>
              <a:ext uri="{FF2B5EF4-FFF2-40B4-BE49-F238E27FC236}">
                <a16:creationId xmlns:a16="http://schemas.microsoft.com/office/drawing/2014/main" id="{BE0CB8F1-B3C2-50C2-47F9-7D314771A480}"/>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4017494" y="3547438"/>
            <a:ext cx="1265314" cy="632657"/>
          </a:xfrm>
          <a:prstGeom prst="rect">
            <a:avLst/>
          </a:prstGeom>
        </p:spPr>
      </p:pic>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778578" y="2113645"/>
            <a:ext cx="348139" cy="593202"/>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033928" y="2078377"/>
            <a:ext cx="414164" cy="646431"/>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158848" y="2386711"/>
            <a:ext cx="19885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902498" y="1993539"/>
            <a:ext cx="616475" cy="69206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pic>
        <p:nvPicPr>
          <p:cNvPr id="37" name="図 36" descr="天井, 屋内, テーブル, 建物 が含まれている画像&#10;&#10;自動的に生成された説明">
            <a:extLst>
              <a:ext uri="{FF2B5EF4-FFF2-40B4-BE49-F238E27FC236}">
                <a16:creationId xmlns:a16="http://schemas.microsoft.com/office/drawing/2014/main" id="{A806AFC7-F1AD-E600-49CF-87C4D78E477D}"/>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7407"/>
          <a:stretch/>
        </p:blipFill>
        <p:spPr>
          <a:xfrm>
            <a:off x="7566475" y="2713178"/>
            <a:ext cx="1267199" cy="633600"/>
          </a:xfrm>
          <a:prstGeom prst="rect">
            <a:avLst/>
          </a:prstGeom>
        </p:spPr>
      </p:pic>
      <p:pic>
        <p:nvPicPr>
          <p:cNvPr id="38" name="図 37" descr="屋外, 道路, 草, 自然 が含まれている画像&#10;&#10;自動的に生成された説明">
            <a:extLst>
              <a:ext uri="{FF2B5EF4-FFF2-40B4-BE49-F238E27FC236}">
                <a16:creationId xmlns:a16="http://schemas.microsoft.com/office/drawing/2014/main" id="{CEC828D9-ED21-57F9-1D31-248BFD7FA01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272770" y="2713178"/>
            <a:ext cx="1267200" cy="633600"/>
          </a:xfrm>
          <a:prstGeom prst="rect">
            <a:avLst/>
          </a:prstGeom>
        </p:spPr>
      </p:pic>
      <p:sp>
        <p:nvSpPr>
          <p:cNvPr id="39" name="テキスト ボックス 38">
            <a:extLst>
              <a:ext uri="{FF2B5EF4-FFF2-40B4-BE49-F238E27FC236}">
                <a16:creationId xmlns:a16="http://schemas.microsoft.com/office/drawing/2014/main" id="{D0051F8D-289C-5552-9594-20A00442B8FF}"/>
              </a:ext>
            </a:extLst>
          </p:cNvPr>
          <p:cNvSpPr txBox="1"/>
          <p:nvPr/>
        </p:nvSpPr>
        <p:spPr>
          <a:xfrm>
            <a:off x="7978849" y="3312198"/>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79087" y="3312198"/>
            <a:ext cx="947256"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1" name="図 40" descr="天井, 屋内, テーブル, 建物 が含まれている画像&#10;&#10;自動的に生成された説明">
            <a:extLst>
              <a:ext uri="{FF2B5EF4-FFF2-40B4-BE49-F238E27FC236}">
                <a16:creationId xmlns:a16="http://schemas.microsoft.com/office/drawing/2014/main" id="{67F80B5E-AAD1-2F68-E19C-63AA47B8295F}"/>
              </a:ext>
            </a:extLst>
          </p:cNvPr>
          <p:cNvPicPr>
            <a:picLocks noChangeAspect="1"/>
          </p:cNvPicPr>
          <p:nvPr/>
        </p:nvPicPr>
        <p:blipFill rotWithShape="1">
          <a:blip r:embed="rId2">
            <a:alphaModFix amt="85000"/>
            <a:extLst>
              <a:ext uri="{28A0092B-C50C-407E-A947-70E740481C1C}">
                <a14:useLocalDpi xmlns:a14="http://schemas.microsoft.com/office/drawing/2010/main" val="0"/>
              </a:ext>
            </a:extLst>
          </a:blip>
          <a:srcRect t="7407"/>
          <a:stretch/>
        </p:blipFill>
        <p:spPr>
          <a:xfrm>
            <a:off x="6868209" y="3547438"/>
            <a:ext cx="1342738" cy="671369"/>
          </a:xfrm>
          <a:prstGeom prst="rect">
            <a:avLst/>
          </a:prstGeom>
        </p:spPr>
      </p:pic>
      <p:pic>
        <p:nvPicPr>
          <p:cNvPr id="42" name="図 41" descr="屋外, 道路, 草, 自然 が含まれている画像&#10;&#10;自動的に生成された説明">
            <a:extLst>
              <a:ext uri="{FF2B5EF4-FFF2-40B4-BE49-F238E27FC236}">
                <a16:creationId xmlns:a16="http://schemas.microsoft.com/office/drawing/2014/main" id="{25C3927F-3B02-33C2-81F3-82ED7E3DDF3A}"/>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6868209" y="3547438"/>
            <a:ext cx="1342738" cy="671369"/>
          </a:xfrm>
          <a:prstGeom prst="rect">
            <a:avLst/>
          </a:prstGeom>
        </p:spPr>
      </p:pic>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9831" y="2164366"/>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8004761" y="2042622"/>
            <a:ext cx="411951" cy="642978"/>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428717" y="2389062"/>
            <a:ext cx="192519"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6000" y="2068947"/>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3989036"/>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4973704" y="4409702"/>
            <a:ext cx="1826141" cy="338554"/>
          </a:xfrm>
          <a:prstGeom prst="rect">
            <a:avLst/>
          </a:prstGeom>
          <a:noFill/>
        </p:spPr>
        <p:txBody>
          <a:bodyPr wrap="none" rtlCol="0">
            <a:spAutoFit/>
          </a:bodyPr>
          <a:lstStyle/>
          <a:p>
            <a:r>
              <a:rPr kumimoji="1" lang="ja-JP" altLang="en-US" sz="1600" b="1" dirty="0"/>
              <a:t>任意の時点で切替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3828143"/>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4451021" y="4359050"/>
            <a:ext cx="308295" cy="360000"/>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7383854" y="4392445"/>
            <a:ext cx="308295" cy="360000"/>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1757270"/>
            <a:ext cx="2693270" cy="29901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1757466"/>
            <a:ext cx="5491478" cy="29949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5001279" y="3351704"/>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14770" y="3340850"/>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890083" y="334593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639302" y="4164726"/>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flipH="1">
            <a:off x="7579077" y="4207063"/>
            <a:ext cx="1584"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9948180" y="1752461"/>
            <a:ext cx="997805" cy="402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t>C</a:t>
            </a:r>
            <a:r>
              <a:rPr lang="ja-JP" altLang="en-US" sz="2000" b="1" dirty="0"/>
              <a:t>条件</a:t>
            </a:r>
            <a:endParaRPr lang="en-US" altLang="ja-JP" sz="20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4249" y="2085447"/>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1" name="図 60" descr="天井, 屋内, テーブル, 建物 が含まれている画像&#10;&#10;自動的に生成された説明">
            <a:extLst>
              <a:ext uri="{FF2B5EF4-FFF2-40B4-BE49-F238E27FC236}">
                <a16:creationId xmlns:a16="http://schemas.microsoft.com/office/drawing/2014/main" id="{B2BDCBF6-047A-7F8A-2FD7-F8C4CAADB8C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7407"/>
          <a:stretch/>
        </p:blipFill>
        <p:spPr>
          <a:xfrm>
            <a:off x="10524003" y="2708174"/>
            <a:ext cx="1265315" cy="632658"/>
          </a:xfrm>
          <a:prstGeom prst="rect">
            <a:avLst/>
          </a:prstGeom>
        </p:spPr>
      </p:pic>
      <p:pic>
        <p:nvPicPr>
          <p:cNvPr id="62" name="図 61" descr="屋外, 道路, 草, 自然 が含まれている画像&#10;&#10;自動的に生成された説明">
            <a:extLst>
              <a:ext uri="{FF2B5EF4-FFF2-40B4-BE49-F238E27FC236}">
                <a16:creationId xmlns:a16="http://schemas.microsoft.com/office/drawing/2014/main" id="{DAD83FF7-1208-1295-AA1E-E355CBBF327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81478" y="2708174"/>
            <a:ext cx="1265314" cy="632657"/>
          </a:xfrm>
          <a:prstGeom prst="rect">
            <a:avLst/>
          </a:prstGeom>
        </p:spPr>
      </p:pic>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27623" y="2085448"/>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2050181"/>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0023519" y="2404883"/>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2068947"/>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3854403"/>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3907" y="210259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97664" y="2394373"/>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3672266"/>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314998" y="4409702"/>
            <a:ext cx="1858201" cy="338554"/>
          </a:xfrm>
          <a:prstGeom prst="rect">
            <a:avLst/>
          </a:prstGeom>
          <a:noFill/>
        </p:spPr>
        <p:txBody>
          <a:bodyPr wrap="none" rtlCol="0">
            <a:spAutoFit/>
          </a:bodyPr>
          <a:lstStyle/>
          <a:p>
            <a:r>
              <a:rPr kumimoji="1" lang="en-US" altLang="ja-JP" sz="1600" b="1" dirty="0"/>
              <a:t>10</a:t>
            </a:r>
            <a:r>
              <a:rPr kumimoji="1" lang="ja-JP" altLang="en-US" sz="1600" b="1" dirty="0"/>
              <a:t>秒毎に自動切替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9493346" y="3728175"/>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26573" y="3346302"/>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10900555" y="3693514"/>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52916" y="3349490"/>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1752461"/>
            <a:ext cx="2693270" cy="29949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394654" y="4816980"/>
            <a:ext cx="11394664" cy="1560557"/>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b="1" u="sng" dirty="0"/>
              <a:t>質問紙</a:t>
            </a:r>
            <a:endParaRPr lang="en-US" altLang="ja-JP" sz="1800" b="1" u="sng" dirty="0"/>
          </a:p>
          <a:p>
            <a:r>
              <a:rPr lang="ja-JP" altLang="en-US" sz="1900" dirty="0"/>
              <a:t>設問</a:t>
            </a:r>
            <a:r>
              <a:rPr lang="en-US" altLang="ja-JP" sz="1900" dirty="0"/>
              <a:t>(a)</a:t>
            </a:r>
            <a:r>
              <a:rPr lang="ja-JP" altLang="en-US" sz="1900" dirty="0"/>
              <a:t>：２つの遠隔空間に</a:t>
            </a:r>
            <a:r>
              <a:rPr lang="ja-JP" altLang="en-US" sz="1900" b="1" dirty="0"/>
              <a:t>同時に存在</a:t>
            </a:r>
            <a:r>
              <a:rPr lang="ja-JP" altLang="en-US" sz="1900" dirty="0"/>
              <a:t>しているような感覚を覚えた頻度はどれくらいか？</a:t>
            </a:r>
            <a:br>
              <a:rPr lang="en-US" altLang="ja-JP" sz="1900" dirty="0"/>
            </a:br>
            <a:r>
              <a:rPr lang="ja-JP" altLang="en-US" sz="1800" dirty="0"/>
              <a:t>　　　　</a:t>
            </a:r>
            <a:r>
              <a:rPr lang="ja-JP" altLang="en-US" sz="1700" b="1" dirty="0"/>
              <a:t>１：一度もない，２：時々，３：頻繁に，４常に</a:t>
            </a:r>
            <a:endParaRPr lang="en-US" altLang="ja-JP" sz="1600" b="1" dirty="0"/>
          </a:p>
          <a:p>
            <a:r>
              <a:rPr lang="ja-JP" altLang="en-US" sz="1900" dirty="0"/>
              <a:t>設問</a:t>
            </a:r>
            <a:r>
              <a:rPr lang="en-US" altLang="ja-JP" sz="1900" dirty="0"/>
              <a:t>(b)</a:t>
            </a:r>
            <a:r>
              <a:rPr lang="ja-JP" altLang="en-US" sz="1900" dirty="0"/>
              <a:t>：最も当てはまるものを一つだけ選択</a:t>
            </a:r>
            <a:br>
              <a:rPr lang="en-US" altLang="ja-JP" sz="1900" dirty="0"/>
            </a:br>
            <a:r>
              <a:rPr lang="ja-JP" altLang="en-US" sz="1800" dirty="0"/>
              <a:t>　　　　</a:t>
            </a:r>
            <a:r>
              <a:rPr lang="ja-JP" altLang="en-US" sz="1700" b="1" dirty="0"/>
              <a:t>１：</a:t>
            </a:r>
            <a:r>
              <a:rPr lang="ja-JP" altLang="en-US" sz="1700" b="1" dirty="0">
                <a:solidFill>
                  <a:schemeClr val="accent4">
                    <a:lumMod val="75000"/>
                  </a:schemeClr>
                </a:solidFill>
              </a:rPr>
              <a:t>２つの遠隔空間に分身したような感覚</a:t>
            </a:r>
            <a:r>
              <a:rPr lang="ja-JP" altLang="en-US" sz="1700" b="1" dirty="0"/>
              <a:t>，２：</a:t>
            </a:r>
            <a:r>
              <a:rPr lang="ja-JP" altLang="en-US" sz="1700" b="1" dirty="0">
                <a:solidFill>
                  <a:schemeClr val="accent1"/>
                </a:solidFill>
              </a:rPr>
              <a:t>２つの遠隔空間が融合した空間に存在するような感覚</a:t>
            </a:r>
            <a:endParaRPr lang="en-US" altLang="ja-JP" sz="1700" b="1" dirty="0">
              <a:solidFill>
                <a:schemeClr val="accent1"/>
              </a:solidFill>
            </a:endParaRPr>
          </a:p>
        </p:txBody>
      </p:sp>
    </p:spTree>
    <p:extLst>
      <p:ext uri="{BB962C8B-B14F-4D97-AF65-F5344CB8AC3E}">
        <p14:creationId xmlns:p14="http://schemas.microsoft.com/office/powerpoint/2010/main" val="625634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321FCC-58FC-6211-AFC3-33052719D234}"/>
              </a:ext>
            </a:extLst>
          </p:cNvPr>
          <p:cNvSpPr>
            <a:spLocks noGrp="1"/>
          </p:cNvSpPr>
          <p:nvPr>
            <p:ph type="title"/>
          </p:nvPr>
        </p:nvSpPr>
        <p:spPr/>
        <p:txBody>
          <a:bodyPr/>
          <a:lstStyle/>
          <a:p>
            <a:r>
              <a:rPr kumimoji="1" lang="ja-JP" altLang="en-US" dirty="0"/>
              <a:t>結果と考察</a:t>
            </a:r>
          </a:p>
        </p:txBody>
      </p:sp>
      <p:sp>
        <p:nvSpPr>
          <p:cNvPr id="4" name="日付プレースホルダー 3">
            <a:extLst>
              <a:ext uri="{FF2B5EF4-FFF2-40B4-BE49-F238E27FC236}">
                <a16:creationId xmlns:a16="http://schemas.microsoft.com/office/drawing/2014/main" id="{99F1DB16-0664-ADA1-A906-1FCD29792EB2}"/>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FC56ABF3-6D13-B3ED-05BE-6596C4D810FF}"/>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dirty="0"/>
          </a:p>
        </p:txBody>
      </p:sp>
      <p:sp>
        <p:nvSpPr>
          <p:cNvPr id="6" name="スライド番号プレースホルダー 5">
            <a:extLst>
              <a:ext uri="{FF2B5EF4-FFF2-40B4-BE49-F238E27FC236}">
                <a16:creationId xmlns:a16="http://schemas.microsoft.com/office/drawing/2014/main" id="{20474BAB-47E1-17E5-4DE2-1D8DED8FA5B0}"/>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dirty="0"/>
          </a:p>
        </p:txBody>
      </p:sp>
      <p:pic>
        <p:nvPicPr>
          <p:cNvPr id="14" name="グラフィックス 13">
            <a:extLst>
              <a:ext uri="{FF2B5EF4-FFF2-40B4-BE49-F238E27FC236}">
                <a16:creationId xmlns:a16="http://schemas.microsoft.com/office/drawing/2014/main" id="{33C05989-769D-9B8D-6093-648A42EDE2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177" y="3477079"/>
            <a:ext cx="3674757" cy="2431867"/>
          </a:xfrm>
          <a:prstGeom prst="rect">
            <a:avLst/>
          </a:prstGeom>
        </p:spPr>
      </p:pic>
      <p:sp>
        <p:nvSpPr>
          <p:cNvPr id="16" name="テキスト ボックス 15">
            <a:extLst>
              <a:ext uri="{FF2B5EF4-FFF2-40B4-BE49-F238E27FC236}">
                <a16:creationId xmlns:a16="http://schemas.microsoft.com/office/drawing/2014/main" id="{F151D69C-0C57-C858-0724-C2299CD1E49E}"/>
              </a:ext>
            </a:extLst>
          </p:cNvPr>
          <p:cNvSpPr txBox="1"/>
          <p:nvPr/>
        </p:nvSpPr>
        <p:spPr>
          <a:xfrm>
            <a:off x="1327331" y="5647335"/>
            <a:ext cx="1118337" cy="461665"/>
          </a:xfrm>
          <a:prstGeom prst="rect">
            <a:avLst/>
          </a:prstGeom>
          <a:noFill/>
        </p:spPr>
        <p:txBody>
          <a:bodyPr wrap="square" rtlCol="0">
            <a:spAutoFit/>
          </a:bodyPr>
          <a:lstStyle/>
          <a:p>
            <a:r>
              <a:rPr kumimoji="1" lang="en-US" altLang="ja-JP" sz="1200" b="1" dirty="0"/>
              <a:t>A. </a:t>
            </a:r>
            <a:r>
              <a:rPr kumimoji="1" lang="ja-JP" altLang="en-US" sz="1200" b="1" dirty="0"/>
              <a:t>単独映像</a:t>
            </a:r>
            <a:endParaRPr kumimoji="1" lang="en-US" altLang="ja-JP" sz="1200" b="1" dirty="0"/>
          </a:p>
          <a:p>
            <a:r>
              <a:rPr lang="ja-JP" altLang="en-US" sz="1200" b="1" dirty="0"/>
              <a:t>（手動切替）</a:t>
            </a:r>
            <a:endParaRPr kumimoji="1" lang="en-US" altLang="ja-JP" sz="1200" b="1" dirty="0"/>
          </a:p>
        </p:txBody>
      </p:sp>
      <p:sp>
        <p:nvSpPr>
          <p:cNvPr id="17" name="テキスト ボックス 16">
            <a:extLst>
              <a:ext uri="{FF2B5EF4-FFF2-40B4-BE49-F238E27FC236}">
                <a16:creationId xmlns:a16="http://schemas.microsoft.com/office/drawing/2014/main" id="{321F4FF9-A15B-B569-CDA5-867B5E3491EB}"/>
              </a:ext>
            </a:extLst>
          </p:cNvPr>
          <p:cNvSpPr txBox="1"/>
          <p:nvPr/>
        </p:nvSpPr>
        <p:spPr>
          <a:xfrm>
            <a:off x="2392544" y="5647335"/>
            <a:ext cx="1284515" cy="461665"/>
          </a:xfrm>
          <a:prstGeom prst="rect">
            <a:avLst/>
          </a:prstGeom>
          <a:noFill/>
        </p:spPr>
        <p:txBody>
          <a:bodyPr wrap="square" rtlCol="0">
            <a:spAutoFit/>
          </a:bodyPr>
          <a:lstStyle/>
          <a:p>
            <a:r>
              <a:rPr kumimoji="1" lang="en-US" altLang="ja-JP" sz="1200" b="1" dirty="0"/>
              <a:t>B. </a:t>
            </a:r>
            <a:r>
              <a:rPr kumimoji="1" lang="ja-JP" altLang="en-US" sz="1200" b="1" dirty="0"/>
              <a:t>２重映像</a:t>
            </a:r>
            <a:endParaRPr kumimoji="1" lang="en-US" altLang="ja-JP" sz="1200" b="1" dirty="0"/>
          </a:p>
          <a:p>
            <a:r>
              <a:rPr lang="ja-JP" altLang="en-US" sz="1200" b="1" dirty="0"/>
              <a:t>（手動切替）</a:t>
            </a:r>
            <a:endParaRPr kumimoji="1" lang="en-US" altLang="ja-JP" sz="1200" b="1" dirty="0"/>
          </a:p>
        </p:txBody>
      </p:sp>
      <p:sp>
        <p:nvSpPr>
          <p:cNvPr id="18" name="テキスト ボックス 17">
            <a:extLst>
              <a:ext uri="{FF2B5EF4-FFF2-40B4-BE49-F238E27FC236}">
                <a16:creationId xmlns:a16="http://schemas.microsoft.com/office/drawing/2014/main" id="{F8E7DC4C-061A-5E30-117A-CCEE18074B67}"/>
              </a:ext>
            </a:extLst>
          </p:cNvPr>
          <p:cNvSpPr txBox="1"/>
          <p:nvPr/>
        </p:nvSpPr>
        <p:spPr>
          <a:xfrm>
            <a:off x="3391470" y="5647335"/>
            <a:ext cx="1284515" cy="461665"/>
          </a:xfrm>
          <a:prstGeom prst="rect">
            <a:avLst/>
          </a:prstGeom>
          <a:noFill/>
        </p:spPr>
        <p:txBody>
          <a:bodyPr wrap="square" rtlCol="0">
            <a:spAutoFit/>
          </a:bodyPr>
          <a:lstStyle/>
          <a:p>
            <a:r>
              <a:rPr lang="en-US" altLang="ja-JP" sz="1200" b="1" dirty="0"/>
              <a:t>C</a:t>
            </a:r>
            <a:r>
              <a:rPr kumimoji="1" lang="en-US" altLang="ja-JP" sz="1200" b="1" dirty="0"/>
              <a:t>. </a:t>
            </a:r>
            <a:r>
              <a:rPr kumimoji="1" lang="ja-JP" altLang="en-US" sz="1200" b="1" dirty="0"/>
              <a:t>単独映像</a:t>
            </a:r>
            <a:endParaRPr kumimoji="1" lang="en-US" altLang="ja-JP" sz="1200" b="1" dirty="0"/>
          </a:p>
          <a:p>
            <a:r>
              <a:rPr lang="ja-JP" altLang="en-US" sz="1200" b="1" dirty="0"/>
              <a:t>（自動切替）</a:t>
            </a:r>
            <a:endParaRPr kumimoji="1" lang="en-US" altLang="ja-JP" sz="1200" b="1" dirty="0"/>
          </a:p>
        </p:txBody>
      </p:sp>
      <p:sp>
        <p:nvSpPr>
          <p:cNvPr id="19" name="テキスト ボックス 18">
            <a:extLst>
              <a:ext uri="{FF2B5EF4-FFF2-40B4-BE49-F238E27FC236}">
                <a16:creationId xmlns:a16="http://schemas.microsoft.com/office/drawing/2014/main" id="{8B8B04AF-342E-0CE5-BD9C-D113F56891FB}"/>
              </a:ext>
            </a:extLst>
          </p:cNvPr>
          <p:cNvSpPr txBox="1"/>
          <p:nvPr/>
        </p:nvSpPr>
        <p:spPr>
          <a:xfrm>
            <a:off x="8494854" y="5647335"/>
            <a:ext cx="1118337" cy="461665"/>
          </a:xfrm>
          <a:prstGeom prst="rect">
            <a:avLst/>
          </a:prstGeom>
          <a:noFill/>
        </p:spPr>
        <p:txBody>
          <a:bodyPr wrap="square" rtlCol="0">
            <a:spAutoFit/>
          </a:bodyPr>
          <a:lstStyle/>
          <a:p>
            <a:r>
              <a:rPr kumimoji="1" lang="en-US" altLang="ja-JP" sz="1200" b="1" dirty="0"/>
              <a:t>A. </a:t>
            </a:r>
            <a:r>
              <a:rPr kumimoji="1" lang="ja-JP" altLang="en-US" sz="1200" b="1" dirty="0"/>
              <a:t>単独映像</a:t>
            </a:r>
            <a:endParaRPr kumimoji="1" lang="en-US" altLang="ja-JP" sz="1200" b="1" dirty="0"/>
          </a:p>
          <a:p>
            <a:r>
              <a:rPr lang="ja-JP" altLang="en-US" sz="1200" b="1" dirty="0"/>
              <a:t>（手動切替）</a:t>
            </a:r>
            <a:endParaRPr kumimoji="1" lang="en-US" altLang="ja-JP" sz="1200" b="1" dirty="0"/>
          </a:p>
        </p:txBody>
      </p:sp>
      <p:sp>
        <p:nvSpPr>
          <p:cNvPr id="20" name="テキスト ボックス 19">
            <a:extLst>
              <a:ext uri="{FF2B5EF4-FFF2-40B4-BE49-F238E27FC236}">
                <a16:creationId xmlns:a16="http://schemas.microsoft.com/office/drawing/2014/main" id="{83DA4FDE-6604-B80A-6134-F51575F98E91}"/>
              </a:ext>
            </a:extLst>
          </p:cNvPr>
          <p:cNvSpPr txBox="1"/>
          <p:nvPr/>
        </p:nvSpPr>
        <p:spPr>
          <a:xfrm>
            <a:off x="9560067" y="5647335"/>
            <a:ext cx="1284515" cy="461665"/>
          </a:xfrm>
          <a:prstGeom prst="rect">
            <a:avLst/>
          </a:prstGeom>
          <a:noFill/>
        </p:spPr>
        <p:txBody>
          <a:bodyPr wrap="square" rtlCol="0">
            <a:spAutoFit/>
          </a:bodyPr>
          <a:lstStyle/>
          <a:p>
            <a:r>
              <a:rPr kumimoji="1" lang="en-US" altLang="ja-JP" sz="1200" b="1" dirty="0"/>
              <a:t>B. </a:t>
            </a:r>
            <a:r>
              <a:rPr kumimoji="1" lang="ja-JP" altLang="en-US" sz="1200" b="1" dirty="0"/>
              <a:t>２重映像</a:t>
            </a:r>
            <a:endParaRPr kumimoji="1" lang="en-US" altLang="ja-JP" sz="1200" b="1" dirty="0"/>
          </a:p>
          <a:p>
            <a:r>
              <a:rPr lang="ja-JP" altLang="en-US" sz="1200" b="1" dirty="0"/>
              <a:t>（手動切替）</a:t>
            </a:r>
            <a:endParaRPr kumimoji="1" lang="en-US" altLang="ja-JP" sz="1200" b="1" dirty="0"/>
          </a:p>
        </p:txBody>
      </p:sp>
      <p:sp>
        <p:nvSpPr>
          <p:cNvPr id="21" name="テキスト ボックス 20">
            <a:extLst>
              <a:ext uri="{FF2B5EF4-FFF2-40B4-BE49-F238E27FC236}">
                <a16:creationId xmlns:a16="http://schemas.microsoft.com/office/drawing/2014/main" id="{E096DABB-22CC-ED54-BD88-5969A074D212}"/>
              </a:ext>
            </a:extLst>
          </p:cNvPr>
          <p:cNvSpPr txBox="1"/>
          <p:nvPr/>
        </p:nvSpPr>
        <p:spPr>
          <a:xfrm>
            <a:off x="10558993" y="5647335"/>
            <a:ext cx="1284515" cy="461665"/>
          </a:xfrm>
          <a:prstGeom prst="rect">
            <a:avLst/>
          </a:prstGeom>
          <a:noFill/>
        </p:spPr>
        <p:txBody>
          <a:bodyPr wrap="square" rtlCol="0">
            <a:spAutoFit/>
          </a:bodyPr>
          <a:lstStyle/>
          <a:p>
            <a:r>
              <a:rPr lang="en-US" altLang="ja-JP" sz="1200" b="1" dirty="0"/>
              <a:t>C</a:t>
            </a:r>
            <a:r>
              <a:rPr kumimoji="1" lang="en-US" altLang="ja-JP" sz="1200" b="1" dirty="0"/>
              <a:t>. </a:t>
            </a:r>
            <a:r>
              <a:rPr kumimoji="1" lang="ja-JP" altLang="en-US" sz="1200" b="1" dirty="0"/>
              <a:t>単独映像</a:t>
            </a:r>
            <a:endParaRPr kumimoji="1" lang="en-US" altLang="ja-JP" sz="1200" b="1" dirty="0"/>
          </a:p>
          <a:p>
            <a:r>
              <a:rPr lang="ja-JP" altLang="en-US" sz="1200" b="1" dirty="0"/>
              <a:t>（自動切替）</a:t>
            </a:r>
            <a:endParaRPr kumimoji="1" lang="en-US" altLang="ja-JP" sz="1200" b="1" dirty="0"/>
          </a:p>
        </p:txBody>
      </p:sp>
      <p:sp>
        <p:nvSpPr>
          <p:cNvPr id="22" name="テキスト ボックス 21">
            <a:extLst>
              <a:ext uri="{FF2B5EF4-FFF2-40B4-BE49-F238E27FC236}">
                <a16:creationId xmlns:a16="http://schemas.microsoft.com/office/drawing/2014/main" id="{6A09708B-A6E1-B71C-BAFF-C6E2B8A38673}"/>
              </a:ext>
            </a:extLst>
          </p:cNvPr>
          <p:cNvSpPr txBox="1"/>
          <p:nvPr/>
        </p:nvSpPr>
        <p:spPr>
          <a:xfrm rot="16200000">
            <a:off x="-465280" y="4389179"/>
            <a:ext cx="2639423" cy="338554"/>
          </a:xfrm>
          <a:prstGeom prst="rect">
            <a:avLst/>
          </a:prstGeom>
          <a:noFill/>
        </p:spPr>
        <p:txBody>
          <a:bodyPr wrap="square" rtlCol="0">
            <a:spAutoFit/>
          </a:bodyPr>
          <a:lstStyle/>
          <a:p>
            <a:r>
              <a:rPr kumimoji="1" lang="ja-JP" altLang="en-US" sz="1600" b="1" dirty="0"/>
              <a:t>同時存在感覚強度（頻度）</a:t>
            </a:r>
            <a:endParaRPr kumimoji="1" lang="en-US" altLang="ja-JP" sz="1600" b="1" dirty="0"/>
          </a:p>
        </p:txBody>
      </p:sp>
      <p:sp>
        <p:nvSpPr>
          <p:cNvPr id="23" name="テキスト ボックス 22">
            <a:extLst>
              <a:ext uri="{FF2B5EF4-FFF2-40B4-BE49-F238E27FC236}">
                <a16:creationId xmlns:a16="http://schemas.microsoft.com/office/drawing/2014/main" id="{272ADA6E-500D-2784-CB7C-DCB7897A4D60}"/>
              </a:ext>
            </a:extLst>
          </p:cNvPr>
          <p:cNvSpPr txBox="1"/>
          <p:nvPr/>
        </p:nvSpPr>
        <p:spPr>
          <a:xfrm rot="16200000">
            <a:off x="7271700" y="4277835"/>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pic>
        <p:nvPicPr>
          <p:cNvPr id="25" name="図 24" descr="グラフ, 箱ひげ図&#10;&#10;自動的に生成された説明">
            <a:extLst>
              <a:ext uri="{FF2B5EF4-FFF2-40B4-BE49-F238E27FC236}">
                <a16:creationId xmlns:a16="http://schemas.microsoft.com/office/drawing/2014/main" id="{1B7BCE47-1E21-B594-EC91-068707EBEFE5}"/>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4767866" y="3445765"/>
            <a:ext cx="2754320" cy="2520079"/>
          </a:xfrm>
          <a:prstGeom prst="rect">
            <a:avLst/>
          </a:prstGeom>
        </p:spPr>
      </p:pic>
      <p:sp>
        <p:nvSpPr>
          <p:cNvPr id="28" name="正方形/長方形 27">
            <a:extLst>
              <a:ext uri="{FF2B5EF4-FFF2-40B4-BE49-F238E27FC236}">
                <a16:creationId xmlns:a16="http://schemas.microsoft.com/office/drawing/2014/main" id="{6A93653E-66E6-7040-7FCC-76EB3C1B2094}"/>
              </a:ext>
            </a:extLst>
          </p:cNvPr>
          <p:cNvSpPr/>
          <p:nvPr/>
        </p:nvSpPr>
        <p:spPr>
          <a:xfrm>
            <a:off x="5418968" y="5721765"/>
            <a:ext cx="1929616" cy="152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6916877F-C68F-CEE2-05FB-8BC5788D2495}"/>
              </a:ext>
            </a:extLst>
          </p:cNvPr>
          <p:cNvSpPr txBox="1"/>
          <p:nvPr/>
        </p:nvSpPr>
        <p:spPr>
          <a:xfrm>
            <a:off x="6296212" y="5647335"/>
            <a:ext cx="1284515" cy="461665"/>
          </a:xfrm>
          <a:prstGeom prst="rect">
            <a:avLst/>
          </a:prstGeom>
          <a:noFill/>
        </p:spPr>
        <p:txBody>
          <a:bodyPr wrap="square" rtlCol="0">
            <a:spAutoFit/>
          </a:bodyPr>
          <a:lstStyle/>
          <a:p>
            <a:r>
              <a:rPr kumimoji="1" lang="en-US" altLang="ja-JP" sz="1200" b="1" dirty="0"/>
              <a:t>B. </a:t>
            </a:r>
            <a:r>
              <a:rPr kumimoji="1" lang="ja-JP" altLang="en-US" sz="1200" b="1" dirty="0"/>
              <a:t>２重映像</a:t>
            </a:r>
            <a:endParaRPr kumimoji="1" lang="en-US" altLang="ja-JP" sz="1200" b="1" dirty="0"/>
          </a:p>
          <a:p>
            <a:r>
              <a:rPr lang="ja-JP" altLang="en-US" sz="1200" b="1" dirty="0"/>
              <a:t>（手動切替）</a:t>
            </a:r>
            <a:endParaRPr kumimoji="1" lang="en-US" altLang="ja-JP" sz="1200" b="1" dirty="0"/>
          </a:p>
        </p:txBody>
      </p:sp>
      <p:sp>
        <p:nvSpPr>
          <p:cNvPr id="26" name="テキスト ボックス 25">
            <a:extLst>
              <a:ext uri="{FF2B5EF4-FFF2-40B4-BE49-F238E27FC236}">
                <a16:creationId xmlns:a16="http://schemas.microsoft.com/office/drawing/2014/main" id="{E2098528-8813-E870-6540-E6CF5FFB2104}"/>
              </a:ext>
            </a:extLst>
          </p:cNvPr>
          <p:cNvSpPr txBox="1"/>
          <p:nvPr/>
        </p:nvSpPr>
        <p:spPr>
          <a:xfrm>
            <a:off x="5414965" y="5647335"/>
            <a:ext cx="1118337" cy="461665"/>
          </a:xfrm>
          <a:prstGeom prst="rect">
            <a:avLst/>
          </a:prstGeom>
          <a:noFill/>
        </p:spPr>
        <p:txBody>
          <a:bodyPr wrap="square" rtlCol="0">
            <a:spAutoFit/>
          </a:bodyPr>
          <a:lstStyle/>
          <a:p>
            <a:r>
              <a:rPr kumimoji="1" lang="en-US" altLang="ja-JP" sz="1200" b="1" dirty="0"/>
              <a:t>A. </a:t>
            </a:r>
            <a:r>
              <a:rPr kumimoji="1" lang="ja-JP" altLang="en-US" sz="1200" b="1" dirty="0"/>
              <a:t>単独映像</a:t>
            </a:r>
            <a:endParaRPr kumimoji="1" lang="en-US" altLang="ja-JP" sz="1200" b="1" dirty="0"/>
          </a:p>
          <a:p>
            <a:r>
              <a:rPr lang="ja-JP" altLang="en-US" sz="1200" b="1" dirty="0"/>
              <a:t>（手動切替）</a:t>
            </a:r>
            <a:endParaRPr kumimoji="1" lang="en-US" altLang="ja-JP" sz="1200" b="1" dirty="0"/>
          </a:p>
        </p:txBody>
      </p:sp>
      <p:sp>
        <p:nvSpPr>
          <p:cNvPr id="29" name="正方形/長方形 28">
            <a:extLst>
              <a:ext uri="{FF2B5EF4-FFF2-40B4-BE49-F238E27FC236}">
                <a16:creationId xmlns:a16="http://schemas.microsoft.com/office/drawing/2014/main" id="{55BE4333-EDBA-D22B-004D-E00450680C86}"/>
              </a:ext>
            </a:extLst>
          </p:cNvPr>
          <p:cNvSpPr/>
          <p:nvPr/>
        </p:nvSpPr>
        <p:spPr>
          <a:xfrm>
            <a:off x="5423350" y="3271418"/>
            <a:ext cx="172485" cy="296092"/>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5C3C216E-D5F5-2E84-729E-AD276045B0FF}"/>
              </a:ext>
            </a:extLst>
          </p:cNvPr>
          <p:cNvSpPr/>
          <p:nvPr/>
        </p:nvSpPr>
        <p:spPr>
          <a:xfrm>
            <a:off x="6184847" y="3262711"/>
            <a:ext cx="172485" cy="296092"/>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A199837-2087-9D7A-BA37-D3AA0107FC46}"/>
              </a:ext>
            </a:extLst>
          </p:cNvPr>
          <p:cNvSpPr txBox="1"/>
          <p:nvPr/>
        </p:nvSpPr>
        <p:spPr>
          <a:xfrm>
            <a:off x="5543843" y="3267017"/>
            <a:ext cx="687977" cy="369332"/>
          </a:xfrm>
          <a:prstGeom prst="rect">
            <a:avLst/>
          </a:prstGeom>
          <a:noFill/>
        </p:spPr>
        <p:txBody>
          <a:bodyPr wrap="square" rtlCol="0">
            <a:spAutoFit/>
          </a:bodyPr>
          <a:lstStyle/>
          <a:p>
            <a:r>
              <a:rPr lang="ja-JP" altLang="en-US" b="1" dirty="0"/>
              <a:t>四足</a:t>
            </a:r>
            <a:endParaRPr kumimoji="1" lang="ja-JP" altLang="en-US" b="1" dirty="0"/>
          </a:p>
        </p:txBody>
      </p:sp>
      <p:sp>
        <p:nvSpPr>
          <p:cNvPr id="32" name="テキスト ボックス 31">
            <a:extLst>
              <a:ext uri="{FF2B5EF4-FFF2-40B4-BE49-F238E27FC236}">
                <a16:creationId xmlns:a16="http://schemas.microsoft.com/office/drawing/2014/main" id="{A4D716A0-6521-8200-3A8C-EACEC9D24FFE}"/>
              </a:ext>
            </a:extLst>
          </p:cNvPr>
          <p:cNvSpPr txBox="1"/>
          <p:nvPr/>
        </p:nvSpPr>
        <p:spPr>
          <a:xfrm>
            <a:off x="6339450" y="3262711"/>
            <a:ext cx="687977" cy="369332"/>
          </a:xfrm>
          <a:prstGeom prst="rect">
            <a:avLst/>
          </a:prstGeom>
          <a:noFill/>
        </p:spPr>
        <p:txBody>
          <a:bodyPr wrap="square" rtlCol="0">
            <a:spAutoFit/>
          </a:bodyPr>
          <a:lstStyle/>
          <a:p>
            <a:r>
              <a:rPr kumimoji="1" lang="ja-JP" altLang="en-US" b="1" dirty="0"/>
              <a:t>車輪</a:t>
            </a:r>
          </a:p>
        </p:txBody>
      </p:sp>
      <p:sp>
        <p:nvSpPr>
          <p:cNvPr id="33" name="テキスト ボックス 32">
            <a:extLst>
              <a:ext uri="{FF2B5EF4-FFF2-40B4-BE49-F238E27FC236}">
                <a16:creationId xmlns:a16="http://schemas.microsoft.com/office/drawing/2014/main" id="{AD7B3198-4791-F4FB-F7A6-78A1B3D16CE7}"/>
              </a:ext>
            </a:extLst>
          </p:cNvPr>
          <p:cNvSpPr txBox="1"/>
          <p:nvPr/>
        </p:nvSpPr>
        <p:spPr>
          <a:xfrm rot="16200000">
            <a:off x="3360740" y="4421141"/>
            <a:ext cx="2695314" cy="338554"/>
          </a:xfrm>
          <a:prstGeom prst="rect">
            <a:avLst/>
          </a:prstGeom>
          <a:noFill/>
        </p:spPr>
        <p:txBody>
          <a:bodyPr wrap="square" rtlCol="0">
            <a:spAutoFit/>
          </a:bodyPr>
          <a:lstStyle/>
          <a:p>
            <a:r>
              <a:rPr lang="ja-JP" altLang="en-US" sz="1600" b="1" dirty="0"/>
              <a:t>切替までの操作時間（秒）</a:t>
            </a:r>
            <a:endParaRPr kumimoji="1" lang="en-US" altLang="ja-JP" sz="1600" b="1" dirty="0"/>
          </a:p>
        </p:txBody>
      </p:sp>
      <p:sp>
        <p:nvSpPr>
          <p:cNvPr id="34" name="テキスト ボックス 33">
            <a:extLst>
              <a:ext uri="{FF2B5EF4-FFF2-40B4-BE49-F238E27FC236}">
                <a16:creationId xmlns:a16="http://schemas.microsoft.com/office/drawing/2014/main" id="{D529417E-3F81-98A5-9E5F-720E8606F78A}"/>
              </a:ext>
            </a:extLst>
          </p:cNvPr>
          <p:cNvSpPr txBox="1"/>
          <p:nvPr/>
        </p:nvSpPr>
        <p:spPr>
          <a:xfrm>
            <a:off x="685155" y="913890"/>
            <a:ext cx="10397374" cy="2308324"/>
          </a:xfrm>
          <a:prstGeom prst="rect">
            <a:avLst/>
          </a:prstGeom>
          <a:noFill/>
        </p:spPr>
        <p:txBody>
          <a:bodyPr wrap="square" rtlCol="0">
            <a:spAutoFit/>
          </a:bodyPr>
          <a:lstStyle/>
          <a:p>
            <a:r>
              <a:rPr kumimoji="1" lang="ja-JP" altLang="en-US" sz="2400" dirty="0"/>
              <a:t>　</a:t>
            </a:r>
            <a:r>
              <a:rPr kumimoji="1" lang="ja-JP" altLang="en-US" sz="2400" b="1" dirty="0">
                <a:solidFill>
                  <a:srgbClr val="FF0000"/>
                </a:solidFill>
              </a:rPr>
              <a:t>同時存在感</a:t>
            </a:r>
            <a:r>
              <a:rPr kumimoji="1" lang="ja-JP" altLang="en-US" sz="2400" dirty="0"/>
              <a:t>に対する分散分析の結果，要因</a:t>
            </a:r>
            <a:r>
              <a:rPr kumimoji="1" lang="en-US" altLang="ja-JP" sz="2400" dirty="0"/>
              <a:t>A,B,C</a:t>
            </a:r>
            <a:r>
              <a:rPr kumimoji="1" lang="ja-JP" altLang="en-US" sz="2400" dirty="0"/>
              <a:t>は有意であった</a:t>
            </a:r>
            <a:r>
              <a:rPr kumimoji="1" lang="en-US" altLang="ja-JP" sz="2400" dirty="0"/>
              <a:t>(p&lt;0.01)</a:t>
            </a:r>
            <a:r>
              <a:rPr kumimoji="1" lang="ja-JP" altLang="en-US" sz="2400" dirty="0"/>
              <a:t>．多重比較（</a:t>
            </a:r>
            <a:r>
              <a:rPr kumimoji="1" lang="en-US" altLang="ja-JP" sz="2400" dirty="0"/>
              <a:t>Holm</a:t>
            </a:r>
            <a:r>
              <a:rPr kumimoji="1" lang="ja-JP" altLang="en-US" sz="2400" dirty="0"/>
              <a:t>法</a:t>
            </a:r>
            <a:r>
              <a:rPr kumimoji="1" lang="en-US" altLang="ja-JP" sz="2400" dirty="0"/>
              <a:t>5%</a:t>
            </a:r>
            <a:r>
              <a:rPr kumimoji="1" lang="ja-JP" altLang="en-US" sz="2400" dirty="0"/>
              <a:t>水準）の結果，</a:t>
            </a:r>
            <a:r>
              <a:rPr kumimoji="1" lang="en-US" altLang="ja-JP" sz="2400" dirty="0"/>
              <a:t>A&lt;B</a:t>
            </a:r>
            <a:r>
              <a:rPr kumimoji="1" lang="ja-JP" altLang="en-US" sz="2400" dirty="0"/>
              <a:t>（</a:t>
            </a:r>
            <a:r>
              <a:rPr kumimoji="1" lang="en-US" altLang="ja-JP" sz="2400" dirty="0"/>
              <a:t>p&lt;0.01</a:t>
            </a:r>
            <a:r>
              <a:rPr kumimoji="1" lang="ja-JP" altLang="en-US" sz="2400" dirty="0"/>
              <a:t>）となった．</a:t>
            </a:r>
            <a:endParaRPr kumimoji="1" lang="en-US" altLang="ja-JP" sz="2400" dirty="0"/>
          </a:p>
          <a:p>
            <a:r>
              <a:rPr kumimoji="1" lang="ja-JP" altLang="en-US" sz="2400" dirty="0"/>
              <a:t>　</a:t>
            </a:r>
            <a:r>
              <a:rPr kumimoji="1" lang="en-US" altLang="ja-JP" sz="2400" dirty="0"/>
              <a:t>B</a:t>
            </a:r>
            <a:r>
              <a:rPr kumimoji="1" lang="ja-JP" altLang="en-US" sz="2400" dirty="0"/>
              <a:t>条件</a:t>
            </a:r>
            <a:r>
              <a:rPr kumimoji="1" lang="en-US" altLang="ja-JP" sz="2400" dirty="0"/>
              <a:t>(overlay)</a:t>
            </a:r>
            <a:r>
              <a:rPr kumimoji="1" lang="ja-JP" altLang="en-US" sz="2400" dirty="0"/>
              <a:t>が両空間の提示継続性で有利であることに依存して</a:t>
            </a:r>
            <a:r>
              <a:rPr kumimoji="1" lang="en-US" altLang="ja-JP" sz="2400" b="1" dirty="0"/>
              <a:t>B</a:t>
            </a:r>
            <a:r>
              <a:rPr kumimoji="1" lang="ja-JP" altLang="en-US" sz="2400" b="1" dirty="0"/>
              <a:t>条件が同時存在感覚が高い結果</a:t>
            </a:r>
            <a:r>
              <a:rPr kumimoji="1" lang="ja-JP" altLang="en-US" sz="2400" dirty="0"/>
              <a:t>となったと考えられられる．</a:t>
            </a:r>
            <a:r>
              <a:rPr lang="en-US" altLang="ja-JP" sz="2400" b="1" dirty="0"/>
              <a:t>A,C</a:t>
            </a:r>
            <a:r>
              <a:rPr lang="ja-JP" altLang="en-US" sz="2400" b="1" dirty="0"/>
              <a:t>条件</a:t>
            </a:r>
            <a:r>
              <a:rPr lang="en-US" altLang="ja-JP" sz="2400" b="1" dirty="0"/>
              <a:t>(</a:t>
            </a:r>
            <a:r>
              <a:rPr lang="ja-JP" altLang="en-US" sz="2400" b="1" dirty="0"/>
              <a:t>継時提示</a:t>
            </a:r>
            <a:r>
              <a:rPr lang="en-US" altLang="ja-JP" sz="2400" b="1" dirty="0"/>
              <a:t>)</a:t>
            </a:r>
            <a:r>
              <a:rPr lang="ja-JP" altLang="en-US" sz="2400" dirty="0"/>
              <a:t>では参加者の多くが自分の体が</a:t>
            </a:r>
            <a:r>
              <a:rPr lang="ja-JP" altLang="en-US" sz="2400" b="1" dirty="0">
                <a:solidFill>
                  <a:schemeClr val="accent4">
                    <a:lumMod val="75000"/>
                  </a:schemeClr>
                </a:solidFill>
              </a:rPr>
              <a:t>２つに分身</a:t>
            </a:r>
            <a:r>
              <a:rPr lang="ja-JP" altLang="en-US" sz="2400" dirty="0"/>
              <a:t>していると感じ，</a:t>
            </a:r>
            <a:r>
              <a:rPr lang="en-US" altLang="ja-JP" sz="2400" b="1" dirty="0"/>
              <a:t>B</a:t>
            </a:r>
            <a:r>
              <a:rPr lang="ja-JP" altLang="en-US" sz="2400" b="1" dirty="0"/>
              <a:t>条件</a:t>
            </a:r>
            <a:r>
              <a:rPr lang="ja-JP" altLang="en-US" sz="2400" dirty="0"/>
              <a:t>では</a:t>
            </a:r>
            <a:endParaRPr lang="en-US" altLang="ja-JP" sz="2400" dirty="0"/>
          </a:p>
          <a:p>
            <a:r>
              <a:rPr lang="ja-JP" altLang="en-US" sz="2400" b="1" dirty="0">
                <a:solidFill>
                  <a:schemeClr val="accent1"/>
                </a:solidFill>
              </a:rPr>
              <a:t>２つの遠隔空間が融合し身体位置が維持</a:t>
            </a:r>
            <a:r>
              <a:rPr lang="ja-JP" altLang="en-US" sz="2400" dirty="0"/>
              <a:t>されると感じられることが多い．</a:t>
            </a:r>
            <a:endParaRPr kumimoji="1" lang="ja-JP" altLang="en-US" sz="2400" dirty="0"/>
          </a:p>
        </p:txBody>
      </p:sp>
      <p:cxnSp>
        <p:nvCxnSpPr>
          <p:cNvPr id="36" name="コネクタ: カギ線 35">
            <a:extLst>
              <a:ext uri="{FF2B5EF4-FFF2-40B4-BE49-F238E27FC236}">
                <a16:creationId xmlns:a16="http://schemas.microsoft.com/office/drawing/2014/main" id="{390DAEA0-9A83-440F-6EAF-2DB6FCEB1858}"/>
              </a:ext>
            </a:extLst>
          </p:cNvPr>
          <p:cNvCxnSpPr>
            <a:cxnSpLocks/>
          </p:cNvCxnSpPr>
          <p:nvPr/>
        </p:nvCxnSpPr>
        <p:spPr>
          <a:xfrm rot="5400000" flipH="1" flipV="1">
            <a:off x="2182925" y="4011123"/>
            <a:ext cx="364376" cy="1006569"/>
          </a:xfrm>
          <a:prstGeom prst="bentConnector3">
            <a:avLst>
              <a:gd name="adj1" fmla="val 13516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F5DC66C-944E-8DE4-1928-24C0DD636F42}"/>
              </a:ext>
            </a:extLst>
          </p:cNvPr>
          <p:cNvSpPr txBox="1"/>
          <p:nvPr/>
        </p:nvSpPr>
        <p:spPr>
          <a:xfrm>
            <a:off x="3049516" y="3799469"/>
            <a:ext cx="1284515" cy="369332"/>
          </a:xfrm>
          <a:prstGeom prst="rect">
            <a:avLst/>
          </a:prstGeom>
          <a:noFill/>
        </p:spPr>
        <p:txBody>
          <a:bodyPr wrap="square" rtlCol="0">
            <a:spAutoFit/>
          </a:bodyPr>
          <a:lstStyle/>
          <a:p>
            <a:r>
              <a:rPr lang="en-US" altLang="ja-JP" b="1" dirty="0"/>
              <a:t>* : p&lt;0.01</a:t>
            </a:r>
            <a:endParaRPr kumimoji="1" lang="ja-JP" altLang="en-US" b="1" dirty="0"/>
          </a:p>
        </p:txBody>
      </p:sp>
      <p:sp>
        <p:nvSpPr>
          <p:cNvPr id="50" name="テキスト ボックス 49">
            <a:extLst>
              <a:ext uri="{FF2B5EF4-FFF2-40B4-BE49-F238E27FC236}">
                <a16:creationId xmlns:a16="http://schemas.microsoft.com/office/drawing/2014/main" id="{3E017589-551D-4F31-3E83-86CA06B8807B}"/>
              </a:ext>
            </a:extLst>
          </p:cNvPr>
          <p:cNvSpPr txBox="1"/>
          <p:nvPr/>
        </p:nvSpPr>
        <p:spPr>
          <a:xfrm>
            <a:off x="2241862" y="3975266"/>
            <a:ext cx="301363" cy="369332"/>
          </a:xfrm>
          <a:prstGeom prst="rect">
            <a:avLst/>
          </a:prstGeom>
          <a:noFill/>
        </p:spPr>
        <p:txBody>
          <a:bodyPr wrap="square">
            <a:spAutoFit/>
          </a:bodyPr>
          <a:lstStyle/>
          <a:p>
            <a:r>
              <a:rPr lang="en-US" altLang="ja-JP" b="1" dirty="0"/>
              <a:t>*</a:t>
            </a:r>
            <a:endParaRPr lang="ja-JP" altLang="en-US" dirty="0"/>
          </a:p>
        </p:txBody>
      </p:sp>
      <p:sp>
        <p:nvSpPr>
          <p:cNvPr id="51" name="テキスト ボックス 50">
            <a:extLst>
              <a:ext uri="{FF2B5EF4-FFF2-40B4-BE49-F238E27FC236}">
                <a16:creationId xmlns:a16="http://schemas.microsoft.com/office/drawing/2014/main" id="{D434157C-9529-7F7A-0324-8BF316B706C4}"/>
              </a:ext>
            </a:extLst>
          </p:cNvPr>
          <p:cNvSpPr txBox="1"/>
          <p:nvPr/>
        </p:nvSpPr>
        <p:spPr>
          <a:xfrm>
            <a:off x="9100359" y="3253243"/>
            <a:ext cx="759242" cy="369332"/>
          </a:xfrm>
          <a:prstGeom prst="rect">
            <a:avLst/>
          </a:prstGeom>
          <a:noFill/>
        </p:spPr>
        <p:txBody>
          <a:bodyPr wrap="square" rtlCol="0">
            <a:spAutoFit/>
          </a:bodyPr>
          <a:lstStyle/>
          <a:p>
            <a:r>
              <a:rPr kumimoji="1" lang="ja-JP" altLang="en-US" b="1" dirty="0"/>
              <a:t>分身</a:t>
            </a:r>
          </a:p>
        </p:txBody>
      </p:sp>
      <p:sp>
        <p:nvSpPr>
          <p:cNvPr id="52" name="テキスト ボックス 51">
            <a:extLst>
              <a:ext uri="{FF2B5EF4-FFF2-40B4-BE49-F238E27FC236}">
                <a16:creationId xmlns:a16="http://schemas.microsoft.com/office/drawing/2014/main" id="{9C0DE0FE-734F-2476-76EA-23D34BADA108}"/>
              </a:ext>
            </a:extLst>
          </p:cNvPr>
          <p:cNvSpPr txBox="1"/>
          <p:nvPr/>
        </p:nvSpPr>
        <p:spPr>
          <a:xfrm>
            <a:off x="9908427" y="3253243"/>
            <a:ext cx="1415698" cy="369332"/>
          </a:xfrm>
          <a:prstGeom prst="rect">
            <a:avLst/>
          </a:prstGeom>
          <a:noFill/>
        </p:spPr>
        <p:txBody>
          <a:bodyPr wrap="square" rtlCol="0">
            <a:spAutoFit/>
          </a:bodyPr>
          <a:lstStyle/>
          <a:p>
            <a:r>
              <a:rPr kumimoji="1" lang="ja-JP" altLang="en-US" b="1" dirty="0"/>
              <a:t>空間が融合</a:t>
            </a:r>
          </a:p>
        </p:txBody>
      </p:sp>
      <p:sp>
        <p:nvSpPr>
          <p:cNvPr id="53" name="正方形/長方形 52">
            <a:extLst>
              <a:ext uri="{FF2B5EF4-FFF2-40B4-BE49-F238E27FC236}">
                <a16:creationId xmlns:a16="http://schemas.microsoft.com/office/drawing/2014/main" id="{25BD9EB2-DBD8-2866-A362-5ABF1E918619}"/>
              </a:ext>
            </a:extLst>
          </p:cNvPr>
          <p:cNvSpPr/>
          <p:nvPr/>
        </p:nvSpPr>
        <p:spPr>
          <a:xfrm>
            <a:off x="8947373" y="3319307"/>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F74E5577-7432-666C-82DB-FB020BACCCA3}"/>
              </a:ext>
            </a:extLst>
          </p:cNvPr>
          <p:cNvSpPr/>
          <p:nvPr/>
        </p:nvSpPr>
        <p:spPr>
          <a:xfrm>
            <a:off x="9755441" y="3319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5C7A8B8-1812-8BDE-1597-1AD232D8AD9D}"/>
              </a:ext>
            </a:extLst>
          </p:cNvPr>
          <p:cNvSpPr txBox="1"/>
          <p:nvPr/>
        </p:nvSpPr>
        <p:spPr>
          <a:xfrm>
            <a:off x="1270348" y="6043776"/>
            <a:ext cx="3196100" cy="646331"/>
          </a:xfrm>
          <a:prstGeom prst="rect">
            <a:avLst/>
          </a:prstGeom>
          <a:noFill/>
        </p:spPr>
        <p:txBody>
          <a:bodyPr wrap="square" rtlCol="0">
            <a:spAutoFit/>
          </a:bodyPr>
          <a:lstStyle/>
          <a:p>
            <a:pPr algn="ctr"/>
            <a:r>
              <a:rPr lang="ja-JP" altLang="en-US" dirty="0"/>
              <a:t>設問</a:t>
            </a:r>
            <a:r>
              <a:rPr lang="en-US" altLang="ja-JP" dirty="0"/>
              <a:t>(a) </a:t>
            </a:r>
            <a:r>
              <a:rPr lang="ja-JP" altLang="en-US" dirty="0"/>
              <a:t>同時存在感覚頻度</a:t>
            </a:r>
            <a:endParaRPr lang="en-US" altLang="ja-JP" dirty="0"/>
          </a:p>
          <a:p>
            <a:pPr algn="ctr"/>
            <a:r>
              <a:rPr lang="ja-JP" altLang="en-US" dirty="0"/>
              <a:t>の結果</a:t>
            </a:r>
            <a:endParaRPr kumimoji="1" lang="ja-JP" altLang="en-US" dirty="0"/>
          </a:p>
        </p:txBody>
      </p:sp>
      <p:sp>
        <p:nvSpPr>
          <p:cNvPr id="7" name="テキスト ボックス 6">
            <a:extLst>
              <a:ext uri="{FF2B5EF4-FFF2-40B4-BE49-F238E27FC236}">
                <a16:creationId xmlns:a16="http://schemas.microsoft.com/office/drawing/2014/main" id="{C0B72F06-2A06-FD7F-7197-11913347B754}"/>
              </a:ext>
            </a:extLst>
          </p:cNvPr>
          <p:cNvSpPr txBox="1"/>
          <p:nvPr/>
        </p:nvSpPr>
        <p:spPr>
          <a:xfrm>
            <a:off x="8346732" y="6046426"/>
            <a:ext cx="3499303" cy="369332"/>
          </a:xfrm>
          <a:prstGeom prst="rect">
            <a:avLst/>
          </a:prstGeom>
          <a:noFill/>
        </p:spPr>
        <p:txBody>
          <a:bodyPr wrap="square" rtlCol="0">
            <a:spAutoFit/>
          </a:bodyPr>
          <a:lstStyle/>
          <a:p>
            <a:pPr algn="ctr"/>
            <a:r>
              <a:rPr lang="ja-JP" altLang="en-US" dirty="0"/>
              <a:t>設問</a:t>
            </a:r>
            <a:r>
              <a:rPr lang="en-US" altLang="ja-JP" dirty="0"/>
              <a:t>(b) </a:t>
            </a:r>
            <a:r>
              <a:rPr lang="ja-JP" altLang="en-US" dirty="0"/>
              <a:t>空間と身体感覚の結果</a:t>
            </a:r>
            <a:endParaRPr kumimoji="1" lang="ja-JP" altLang="en-US" dirty="0"/>
          </a:p>
        </p:txBody>
      </p:sp>
      <p:sp>
        <p:nvSpPr>
          <p:cNvPr id="8" name="テキスト ボックス 7">
            <a:extLst>
              <a:ext uri="{FF2B5EF4-FFF2-40B4-BE49-F238E27FC236}">
                <a16:creationId xmlns:a16="http://schemas.microsoft.com/office/drawing/2014/main" id="{429280F5-E686-5C61-17DF-86A7A2EED199}"/>
              </a:ext>
            </a:extLst>
          </p:cNvPr>
          <p:cNvSpPr txBox="1"/>
          <p:nvPr/>
        </p:nvSpPr>
        <p:spPr>
          <a:xfrm>
            <a:off x="5530207" y="6018828"/>
            <a:ext cx="1654249" cy="369332"/>
          </a:xfrm>
          <a:prstGeom prst="rect">
            <a:avLst/>
          </a:prstGeom>
          <a:noFill/>
        </p:spPr>
        <p:txBody>
          <a:bodyPr wrap="square" rtlCol="0">
            <a:spAutoFit/>
          </a:bodyPr>
          <a:lstStyle/>
          <a:p>
            <a:pPr algn="ctr"/>
            <a:r>
              <a:rPr lang="ja-JP" altLang="en-US" dirty="0"/>
              <a:t>操作時間</a:t>
            </a:r>
            <a:endParaRPr kumimoji="1" lang="ja-JP" altLang="en-US" dirty="0"/>
          </a:p>
        </p:txBody>
      </p:sp>
      <p:sp>
        <p:nvSpPr>
          <p:cNvPr id="9" name="テキスト ボックス 8">
            <a:extLst>
              <a:ext uri="{FF2B5EF4-FFF2-40B4-BE49-F238E27FC236}">
                <a16:creationId xmlns:a16="http://schemas.microsoft.com/office/drawing/2014/main" id="{CAA18B33-6A1F-BA4A-153C-A8E3D57484E4}"/>
              </a:ext>
            </a:extLst>
          </p:cNvPr>
          <p:cNvSpPr txBox="1"/>
          <p:nvPr/>
        </p:nvSpPr>
        <p:spPr>
          <a:xfrm>
            <a:off x="4730118" y="5367741"/>
            <a:ext cx="627682" cy="276999"/>
          </a:xfrm>
          <a:prstGeom prst="rect">
            <a:avLst/>
          </a:prstGeom>
          <a:noFill/>
        </p:spPr>
        <p:txBody>
          <a:bodyPr wrap="square" rtlCol="0">
            <a:spAutoFit/>
          </a:bodyPr>
          <a:lstStyle/>
          <a:p>
            <a:r>
              <a:rPr kumimoji="1" lang="en-US" altLang="ja-JP" sz="1200" b="1" dirty="0"/>
              <a:t>10</a:t>
            </a:r>
            <a:endParaRPr kumimoji="1" lang="ja-JP" altLang="en-US" sz="1200" b="1" dirty="0"/>
          </a:p>
        </p:txBody>
      </p:sp>
      <p:cxnSp>
        <p:nvCxnSpPr>
          <p:cNvPr id="11" name="直線コネクタ 10">
            <a:extLst>
              <a:ext uri="{FF2B5EF4-FFF2-40B4-BE49-F238E27FC236}">
                <a16:creationId xmlns:a16="http://schemas.microsoft.com/office/drawing/2014/main" id="{B19D76F1-0CB0-91CA-D872-46E95FF287ED}"/>
              </a:ext>
            </a:extLst>
          </p:cNvPr>
          <p:cNvCxnSpPr/>
          <p:nvPr/>
        </p:nvCxnSpPr>
        <p:spPr>
          <a:xfrm>
            <a:off x="5028719" y="5513860"/>
            <a:ext cx="26467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C26D6662-0E26-A398-1FBC-97957F9CBBF3}"/>
              </a:ext>
            </a:extLst>
          </p:cNvPr>
          <p:cNvSpPr txBox="1"/>
          <p:nvPr/>
        </p:nvSpPr>
        <p:spPr>
          <a:xfrm>
            <a:off x="7207083" y="5310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spTree>
    <p:extLst>
      <p:ext uri="{BB962C8B-B14F-4D97-AF65-F5344CB8AC3E}">
        <p14:creationId xmlns:p14="http://schemas.microsoft.com/office/powerpoint/2010/main" val="15324129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TotalTime>
  <Words>1476</Words>
  <Application>Microsoft Office PowerPoint</Application>
  <PresentationFormat>ワイド画面</PresentationFormat>
  <Paragraphs>129</Paragraphs>
  <Slides>8</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vt:i4>
      </vt:variant>
    </vt:vector>
  </HeadingPairs>
  <TitlesOfParts>
    <vt:vector size="13" baseType="lpstr">
      <vt:lpstr>Meiryo UI</vt:lpstr>
      <vt:lpstr>Arial</vt:lpstr>
      <vt:lpstr>Cambria Math</vt:lpstr>
      <vt:lpstr>Segoe UI</vt:lpstr>
      <vt:lpstr>Office テーマ</vt:lpstr>
      <vt:lpstr>遠隔ロボットの多重身体性に関する研究</vt:lpstr>
      <vt:lpstr>背景</vt:lpstr>
      <vt:lpstr>背景</vt:lpstr>
      <vt:lpstr>複数空間認知の考え方</vt:lpstr>
      <vt:lpstr>複数空間認知の考え方</vt:lpstr>
      <vt:lpstr>装置</vt:lpstr>
      <vt:lpstr>2重身体感覚に関する実験</vt:lpstr>
      <vt:lpstr>結果と考察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160</cp:revision>
  <dcterms:created xsi:type="dcterms:W3CDTF">2023-06-28T07:51:44Z</dcterms:created>
  <dcterms:modified xsi:type="dcterms:W3CDTF">2024-03-06T04:34:03Z</dcterms:modified>
</cp:coreProperties>
</file>